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322" r:id="rId4"/>
    <p:sldId id="333" r:id="rId5"/>
    <p:sldId id="323" r:id="rId6"/>
    <p:sldId id="338" r:id="rId7"/>
    <p:sldId id="324" r:id="rId8"/>
    <p:sldId id="339" r:id="rId9"/>
    <p:sldId id="325" r:id="rId10"/>
    <p:sldId id="326" r:id="rId11"/>
    <p:sldId id="334" r:id="rId12"/>
    <p:sldId id="327" r:id="rId13"/>
    <p:sldId id="312" r:id="rId14"/>
    <p:sldId id="258" r:id="rId15"/>
    <p:sldId id="259" r:id="rId16"/>
    <p:sldId id="328" r:id="rId17"/>
    <p:sldId id="266" r:id="rId18"/>
    <p:sldId id="267" r:id="rId19"/>
    <p:sldId id="276" r:id="rId20"/>
    <p:sldId id="268" r:id="rId21"/>
    <p:sldId id="281" r:id="rId22"/>
    <p:sldId id="271" r:id="rId23"/>
    <p:sldId id="272" r:id="rId24"/>
    <p:sldId id="297" r:id="rId25"/>
    <p:sldId id="280" r:id="rId26"/>
    <p:sldId id="292" r:id="rId27"/>
    <p:sldId id="289" r:id="rId28"/>
    <p:sldId id="313" r:id="rId29"/>
    <p:sldId id="335" r:id="rId30"/>
    <p:sldId id="329" r:id="rId31"/>
    <p:sldId id="331" r:id="rId32"/>
    <p:sldId id="330" r:id="rId33"/>
    <p:sldId id="336" r:id="rId34"/>
    <p:sldId id="337" r:id="rId35"/>
    <p:sldId id="319" r:id="rId36"/>
    <p:sldId id="320" r:id="rId37"/>
    <p:sldId id="321" r:id="rId38"/>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6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1B3B7776-9F40-4234-BE40-A06C4A429BEC}" type="slidenum">
              <a:rPr lang="en-US" altLang="ko-K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36B438BF-074B-4BD5-8007-4FA13F77AA9E}" type="slidenum">
              <a:rPr lang="en-US" altLang="ko-K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4876DA8B-52D3-44A9-BD9D-B17AA788FB36}"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AC4B9D4D-5833-475A-AC01-DFCAA5B0193B}" type="slidenum">
              <a:rPr lang="en-US" altLang="ko-K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EC7C7AFE-8DA7-4DF7-989E-E5C3CD6F65D0}" type="slidenum">
              <a:rPr lang="en-US" altLang="ko-K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720C8D59-4381-454A-AD43-ADD26D74EDE9}" type="slidenum">
              <a:rPr lang="en-US" altLang="ko-K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endParaRPr lang="en-US" altLang="ko-KR"/>
          </a:p>
        </p:txBody>
      </p:sp>
      <p:sp>
        <p:nvSpPr>
          <p:cNvPr id="8" name="바닥글 개체 틀 7"/>
          <p:cNvSpPr>
            <a:spLocks noGrp="1"/>
          </p:cNvSpPr>
          <p:nvPr>
            <p:ph type="ftr" sz="quarter" idx="11"/>
          </p:nvPr>
        </p:nvSpPr>
        <p:spPr/>
        <p:txBody>
          <a:bodyPr/>
          <a:lstStyle>
            <a:lvl1pPr>
              <a:defRPr/>
            </a:lvl1pPr>
          </a:lstStyle>
          <a:p>
            <a:endParaRPr lang="en-US" altLang="ko-KR"/>
          </a:p>
        </p:txBody>
      </p:sp>
      <p:sp>
        <p:nvSpPr>
          <p:cNvPr id="9" name="슬라이드 번호 개체 틀 8"/>
          <p:cNvSpPr>
            <a:spLocks noGrp="1"/>
          </p:cNvSpPr>
          <p:nvPr>
            <p:ph type="sldNum" sz="quarter" idx="12"/>
          </p:nvPr>
        </p:nvSpPr>
        <p:spPr/>
        <p:txBody>
          <a:bodyPr/>
          <a:lstStyle>
            <a:lvl1pPr>
              <a:defRPr/>
            </a:lvl1pPr>
          </a:lstStyle>
          <a:p>
            <a:fld id="{01870A78-1707-4900-ACCD-5BA04901C50A}" type="slidenum">
              <a:rPr lang="en-US" altLang="ko-K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endParaRPr lang="en-US" altLang="ko-KR"/>
          </a:p>
        </p:txBody>
      </p:sp>
      <p:sp>
        <p:nvSpPr>
          <p:cNvPr id="4" name="바닥글 개체 틀 3"/>
          <p:cNvSpPr>
            <a:spLocks noGrp="1"/>
          </p:cNvSpPr>
          <p:nvPr>
            <p:ph type="ftr" sz="quarter" idx="11"/>
          </p:nvPr>
        </p:nvSpPr>
        <p:spPr/>
        <p:txBody>
          <a:bodyPr/>
          <a:lstStyle>
            <a:lvl1pPr>
              <a:defRPr/>
            </a:lvl1pPr>
          </a:lstStyle>
          <a:p>
            <a:endParaRPr lang="en-US" altLang="ko-KR"/>
          </a:p>
        </p:txBody>
      </p:sp>
      <p:sp>
        <p:nvSpPr>
          <p:cNvPr id="5" name="슬라이드 번호 개체 틀 4"/>
          <p:cNvSpPr>
            <a:spLocks noGrp="1"/>
          </p:cNvSpPr>
          <p:nvPr>
            <p:ph type="sldNum" sz="quarter" idx="12"/>
          </p:nvPr>
        </p:nvSpPr>
        <p:spPr/>
        <p:txBody>
          <a:bodyPr/>
          <a:lstStyle>
            <a:lvl1pPr>
              <a:defRPr/>
            </a:lvl1pPr>
          </a:lstStyle>
          <a:p>
            <a:fld id="{D5CD9C6E-5B72-4005-964E-38110A88C177}" type="slidenum">
              <a:rPr lang="en-US" altLang="ko-K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endParaRPr lang="en-US" altLang="ko-KR"/>
          </a:p>
        </p:txBody>
      </p:sp>
      <p:sp>
        <p:nvSpPr>
          <p:cNvPr id="3" name="바닥글 개체 틀 2"/>
          <p:cNvSpPr>
            <a:spLocks noGrp="1"/>
          </p:cNvSpPr>
          <p:nvPr>
            <p:ph type="ftr" sz="quarter" idx="11"/>
          </p:nvPr>
        </p:nvSpPr>
        <p:spPr/>
        <p:txBody>
          <a:bodyPr/>
          <a:lstStyle>
            <a:lvl1pPr>
              <a:defRPr/>
            </a:lvl1pPr>
          </a:lstStyle>
          <a:p>
            <a:endParaRPr lang="en-US" altLang="ko-KR"/>
          </a:p>
        </p:txBody>
      </p:sp>
      <p:sp>
        <p:nvSpPr>
          <p:cNvPr id="4" name="슬라이드 번호 개체 틀 3"/>
          <p:cNvSpPr>
            <a:spLocks noGrp="1"/>
          </p:cNvSpPr>
          <p:nvPr>
            <p:ph type="sldNum" sz="quarter" idx="12"/>
          </p:nvPr>
        </p:nvSpPr>
        <p:spPr/>
        <p:txBody>
          <a:bodyPr/>
          <a:lstStyle>
            <a:lvl1pPr>
              <a:defRPr/>
            </a:lvl1pPr>
          </a:lstStyle>
          <a:p>
            <a:fld id="{50452552-C0F3-449E-A773-3B0F021CC2A4}" type="slidenum">
              <a:rPr lang="en-US" altLang="ko-K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ACFE944D-F82C-4D37-B4D2-F0AD9C4C59E5}" type="slidenum">
              <a:rPr lang="en-US" altLang="ko-K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4AB547E8-4F97-4889-8778-978697A788CE}" type="slidenum">
              <a:rPr lang="en-US" altLang="ko-K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FE5468-0BE0-499F-A083-BA5352E18F63}"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latinLnBrk="1">
        <a:spcBef>
          <a:spcPct val="0"/>
        </a:spcBef>
        <a:spcAft>
          <a:spcPct val="0"/>
        </a:spcAft>
        <a:defRPr kumimoji="1" sz="44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charset="-127"/>
          <a:ea typeface="굴림" charset="-127"/>
        </a:defRPr>
      </a:lvl2pPr>
      <a:lvl3pPr algn="ctr" rtl="0" fontAlgn="base" latinLnBrk="1">
        <a:spcBef>
          <a:spcPct val="0"/>
        </a:spcBef>
        <a:spcAft>
          <a:spcPct val="0"/>
        </a:spcAft>
        <a:defRPr kumimoji="1" sz="4400">
          <a:solidFill>
            <a:schemeClr val="tx2"/>
          </a:solidFill>
          <a:latin typeface="굴림" charset="-127"/>
          <a:ea typeface="굴림" charset="-127"/>
        </a:defRPr>
      </a:lvl3pPr>
      <a:lvl4pPr algn="ctr" rtl="0" fontAlgn="base" latinLnBrk="1">
        <a:spcBef>
          <a:spcPct val="0"/>
        </a:spcBef>
        <a:spcAft>
          <a:spcPct val="0"/>
        </a:spcAft>
        <a:defRPr kumimoji="1" sz="4400">
          <a:solidFill>
            <a:schemeClr val="tx2"/>
          </a:solidFill>
          <a:latin typeface="굴림" charset="-127"/>
          <a:ea typeface="굴림" charset="-127"/>
        </a:defRPr>
      </a:lvl4pPr>
      <a:lvl5pPr algn="ctr" rtl="0" fontAlgn="base" latinLnBrk="1">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fontAlgn="base" latinLnBrk="1">
        <a:spcBef>
          <a:spcPct val="20000"/>
        </a:spcBef>
        <a:spcAft>
          <a:spcPct val="0"/>
        </a:spcAft>
        <a:buChar char="•"/>
        <a:defRPr kumimoji="1" sz="3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a:solidFill>
            <a:schemeClr val="tx1"/>
          </a:solidFill>
          <a:latin typeface="+mn-lt"/>
          <a:ea typeface="+mn-ea"/>
        </a:defRPr>
      </a:lvl2pPr>
      <a:lvl3pPr marL="1143000" indent="-228600" algn="l" rtl="0" fontAlgn="base" latinLnBrk="1">
        <a:spcBef>
          <a:spcPct val="20000"/>
        </a:spcBef>
        <a:spcAft>
          <a:spcPct val="0"/>
        </a:spcAft>
        <a:buChar char="•"/>
        <a:defRPr kumimoji="1" sz="24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ubTitle" idx="1"/>
          </p:nvPr>
        </p:nvSpPr>
        <p:spPr>
          <a:xfrm>
            <a:off x="1371600" y="3886200"/>
            <a:ext cx="6400800" cy="1752600"/>
          </a:xfrm>
        </p:spPr>
        <p:txBody>
          <a:bodyPr/>
          <a:lstStyle/>
          <a:p>
            <a:pPr eaLnBrk="1" hangingPunct="1">
              <a:lnSpc>
                <a:spcPct val="80000"/>
              </a:lnSpc>
            </a:pPr>
            <a:endParaRPr lang="en-US" altLang="ko-KR" sz="2800" dirty="0" smtClean="0">
              <a:latin typeface="HY울릉도B" pitchFamily="18" charset="-127"/>
              <a:ea typeface="HY울릉도B" pitchFamily="18" charset="-127"/>
            </a:endParaRPr>
          </a:p>
          <a:p>
            <a:pPr eaLnBrk="1" hangingPunct="1">
              <a:lnSpc>
                <a:spcPct val="80000"/>
              </a:lnSpc>
            </a:pPr>
            <a:r>
              <a:rPr lang="ko-KR" altLang="en-US" sz="2800" dirty="0" smtClean="0">
                <a:latin typeface="HY울릉도B" pitchFamily="18" charset="-127"/>
                <a:ea typeface="HY울릉도B" pitchFamily="18" charset="-127"/>
              </a:rPr>
              <a:t>박태균</a:t>
            </a:r>
            <a:endParaRPr lang="en-US" altLang="ko-KR" sz="2800" dirty="0" smtClean="0">
              <a:latin typeface="HY울릉도B" pitchFamily="18" charset="-127"/>
              <a:ea typeface="HY울릉도B" pitchFamily="18" charset="-127"/>
            </a:endParaRPr>
          </a:p>
          <a:p>
            <a:pPr eaLnBrk="1" hangingPunct="1">
              <a:lnSpc>
                <a:spcPct val="80000"/>
              </a:lnSpc>
            </a:pPr>
            <a:endParaRPr lang="ko-KR" altLang="en-US" sz="800" dirty="0" smtClean="0">
              <a:latin typeface="HY울릉도B" pitchFamily="18" charset="-127"/>
              <a:ea typeface="HY울릉도B" pitchFamily="18" charset="-127"/>
            </a:endParaRPr>
          </a:p>
          <a:p>
            <a:pPr eaLnBrk="1" hangingPunct="1">
              <a:lnSpc>
                <a:spcPct val="80000"/>
              </a:lnSpc>
            </a:pPr>
            <a:r>
              <a:rPr lang="ko-KR" altLang="en-US" sz="1800" dirty="0" smtClean="0">
                <a:latin typeface="HY울릉도B" pitchFamily="18" charset="-127"/>
                <a:ea typeface="HY울릉도B" pitchFamily="18" charset="-127"/>
              </a:rPr>
              <a:t>서울대학교 국제대학원 교수</a:t>
            </a:r>
          </a:p>
          <a:p>
            <a:pPr eaLnBrk="1" hangingPunct="1">
              <a:lnSpc>
                <a:spcPct val="80000"/>
              </a:lnSpc>
            </a:pPr>
            <a:r>
              <a:rPr lang="ko-KR" altLang="en-US" sz="1800" dirty="0" smtClean="0">
                <a:latin typeface="HY울릉도B" pitchFamily="18" charset="-127"/>
                <a:ea typeface="HY울릉도B" pitchFamily="18" charset="-127"/>
              </a:rPr>
              <a:t>서울대학교 </a:t>
            </a:r>
            <a:r>
              <a:rPr lang="ko-KR" altLang="en-US" sz="1800" dirty="0" err="1" smtClean="0">
                <a:latin typeface="HY울릉도B" pitchFamily="18" charset="-127"/>
                <a:ea typeface="HY울릉도B" pitchFamily="18" charset="-127"/>
              </a:rPr>
              <a:t>소천한국학센터</a:t>
            </a:r>
            <a:r>
              <a:rPr lang="ko-KR" altLang="en-US" sz="1800" dirty="0" smtClean="0">
                <a:latin typeface="HY울릉도B" pitchFamily="18" charset="-127"/>
                <a:ea typeface="HY울릉도B" pitchFamily="18" charset="-127"/>
              </a:rPr>
              <a:t> 소장</a:t>
            </a:r>
          </a:p>
        </p:txBody>
      </p:sp>
      <p:sp>
        <p:nvSpPr>
          <p:cNvPr id="6" name="Rectangle 2"/>
          <p:cNvSpPr txBox="1">
            <a:spLocks noChangeArrowheads="1"/>
          </p:cNvSpPr>
          <p:nvPr/>
        </p:nvSpPr>
        <p:spPr bwMode="auto">
          <a:xfrm>
            <a:off x="685800" y="2130425"/>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ko-KR" altLang="en-US" sz="4000" dirty="0" smtClean="0">
                <a:latin typeface="HY헤드라인M" pitchFamily="18" charset="-127"/>
                <a:ea typeface="HY헤드라인M" pitchFamily="18" charset="-127"/>
              </a:rPr>
              <a:t>베트남전쟁과 한반도</a:t>
            </a:r>
            <a:r>
              <a:rPr kumimoji="1" lang="en-US" altLang="ko-KR" sz="4400" b="0" i="0" u="none" strike="noStrike" kern="0" cap="none" spc="0" normalizeH="0" baseline="0" noProof="0" dirty="0" smtClean="0">
                <a:ln>
                  <a:noFill/>
                </a:ln>
                <a:solidFill>
                  <a:schemeClr val="tx2"/>
                </a:solidFill>
                <a:effectLst/>
                <a:uLnTx/>
                <a:uFillTx/>
                <a:latin typeface="HY헤드라인M" pitchFamily="18" charset="-127"/>
                <a:ea typeface="HY헤드라인M" pitchFamily="18" charset="-127"/>
                <a:cs typeface="+mj-cs"/>
              </a:rPr>
              <a:t/>
            </a:r>
            <a:br>
              <a:rPr kumimoji="1" lang="en-US" altLang="ko-KR" sz="4400" b="0" i="0" u="none" strike="noStrike" kern="0" cap="none" spc="0" normalizeH="0" baseline="0" noProof="0" dirty="0" smtClean="0">
                <a:ln>
                  <a:noFill/>
                </a:ln>
                <a:solidFill>
                  <a:schemeClr val="tx2"/>
                </a:solidFill>
                <a:effectLst/>
                <a:uLnTx/>
                <a:uFillTx/>
                <a:latin typeface="HY헤드라인M" pitchFamily="18" charset="-127"/>
                <a:ea typeface="HY헤드라인M" pitchFamily="18" charset="-127"/>
                <a:cs typeface="+mj-cs"/>
              </a:rPr>
            </a:br>
            <a:r>
              <a:rPr lang="ko-KR" altLang="en-US" sz="3200" kern="0" dirty="0" smtClean="0">
                <a:solidFill>
                  <a:schemeClr val="accent2"/>
                </a:solidFill>
                <a:latin typeface="HY헤드라인M" pitchFamily="18" charset="-127"/>
                <a:ea typeface="HY헤드라인M" pitchFamily="18" charset="-127"/>
                <a:cs typeface="+mj-cs"/>
              </a:rPr>
              <a:t>전쟁특수와 안보에 가려진 진실 </a:t>
            </a:r>
            <a:endParaRPr kumimoji="1" lang="ko-KR" altLang="en-US" sz="3200" b="0" i="0" u="none" strike="noStrike" kern="0" cap="none" spc="0" normalizeH="0" baseline="0" noProof="0" dirty="0" smtClean="0">
              <a:ln>
                <a:noFill/>
              </a:ln>
              <a:solidFill>
                <a:schemeClr val="accent2"/>
              </a:solidFill>
              <a:effectLst/>
              <a:uLnTx/>
              <a:uFillTx/>
              <a:latin typeface="HY헤드라인M" pitchFamily="18" charset="-127"/>
              <a:ea typeface="HY헤드라인M" pitchFamily="18" charset="-127"/>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베트남 전쟁과 한반도</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가장 많이 논의되는 부분</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경제적 영향</a:t>
            </a:r>
            <a:endParaRPr lang="en-US" altLang="ko-KR" sz="2800" dirty="0" smtClean="0">
              <a:latin typeface="맑은 고딕" pitchFamily="50" charset="-127"/>
              <a:ea typeface="맑은 고딕" pitchFamily="50" charset="-127"/>
            </a:endParaRP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한국</a:t>
            </a:r>
            <a:r>
              <a:rPr lang="en-US" altLang="ko-KR" sz="2800" dirty="0" smtClean="0">
                <a:latin typeface="맑은 고딕" pitchFamily="50" charset="-127"/>
                <a:ea typeface="맑은 고딕" pitchFamily="50" charset="-127"/>
              </a:rPr>
              <a:t>: 10</a:t>
            </a:r>
            <a:r>
              <a:rPr lang="ko-KR" altLang="en-US" sz="2800" dirty="0" smtClean="0">
                <a:latin typeface="맑은 고딕" pitchFamily="50" charset="-127"/>
                <a:ea typeface="맑은 고딕" pitchFamily="50" charset="-127"/>
              </a:rPr>
              <a:t>억 </a:t>
            </a:r>
            <a:r>
              <a:rPr lang="en-US" altLang="ko-KR" sz="2800" dirty="0" smtClean="0">
                <a:latin typeface="맑은 고딕" pitchFamily="50" charset="-127"/>
                <a:ea typeface="맑은 고딕" pitchFamily="50" charset="-127"/>
              </a:rPr>
              <a:t>3,600</a:t>
            </a:r>
            <a:r>
              <a:rPr lang="ko-KR" altLang="en-US" sz="2800" dirty="0" smtClean="0">
                <a:latin typeface="맑은 고딕" pitchFamily="50" charset="-127"/>
                <a:ea typeface="맑은 고딕" pitchFamily="50" charset="-127"/>
              </a:rPr>
              <a:t>만 달러</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무역수입 </a:t>
            </a:r>
            <a:r>
              <a:rPr lang="en-US" altLang="ko-KR" sz="2400" dirty="0" smtClean="0">
                <a:latin typeface="맑은 고딕" pitchFamily="50" charset="-127"/>
                <a:ea typeface="맑은 고딕" pitchFamily="50" charset="-127"/>
              </a:rPr>
              <a:t>2</a:t>
            </a:r>
            <a:r>
              <a:rPr lang="ko-KR" altLang="en-US" sz="2400" dirty="0" smtClean="0">
                <a:latin typeface="맑은 고딕" pitchFamily="50" charset="-127"/>
                <a:ea typeface="맑은 고딕" pitchFamily="50" charset="-127"/>
              </a:rPr>
              <a:t>억 </a:t>
            </a:r>
            <a:r>
              <a:rPr lang="en-US" altLang="ko-KR" sz="2400" dirty="0" smtClean="0">
                <a:latin typeface="맑은 고딕" pitchFamily="50" charset="-127"/>
                <a:ea typeface="맑은 고딕" pitchFamily="50" charset="-127"/>
              </a:rPr>
              <a:t>3,600</a:t>
            </a:r>
            <a:r>
              <a:rPr lang="ko-KR" altLang="en-US" sz="2400" dirty="0" smtClean="0">
                <a:latin typeface="맑은 고딕" pitchFamily="50" charset="-127"/>
                <a:ea typeface="맑은 고딕" pitchFamily="50" charset="-127"/>
              </a:rPr>
              <a:t>만 달러</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무역외수입</a:t>
            </a:r>
            <a:r>
              <a:rPr lang="ko-KR" altLang="en-US" sz="24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7</a:t>
            </a:r>
            <a:r>
              <a:rPr lang="ko-KR" altLang="en-US" sz="2400" dirty="0" smtClean="0">
                <a:latin typeface="맑은 고딕" pitchFamily="50" charset="-127"/>
                <a:ea typeface="맑은 고딕" pitchFamily="50" charset="-127"/>
              </a:rPr>
              <a:t>억 </a:t>
            </a:r>
            <a:r>
              <a:rPr lang="en-US" altLang="ko-KR" sz="2400" dirty="0" smtClean="0">
                <a:latin typeface="맑은 고딕" pitchFamily="50" charset="-127"/>
                <a:ea typeface="맑은 고딕" pitchFamily="50" charset="-127"/>
              </a:rPr>
              <a:t>3,000</a:t>
            </a:r>
            <a:r>
              <a:rPr lang="ko-KR" altLang="en-US" sz="2400" dirty="0" smtClean="0">
                <a:latin typeface="맑은 고딕" pitchFamily="50" charset="-127"/>
                <a:ea typeface="맑은 고딕" pitchFamily="50" charset="-127"/>
              </a:rPr>
              <a:t>만 달러</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장병송금 </a:t>
            </a:r>
            <a:r>
              <a:rPr lang="en-US" altLang="ko-KR" sz="2800" dirty="0" smtClean="0">
                <a:latin typeface="맑은 고딕" pitchFamily="50" charset="-127"/>
                <a:ea typeface="맑은 고딕" pitchFamily="50" charset="-127"/>
              </a:rPr>
              <a:t>19.4%, </a:t>
            </a:r>
            <a:r>
              <a:rPr lang="ko-KR" altLang="en-US" sz="2800" dirty="0" smtClean="0">
                <a:latin typeface="맑은 고딕" pitchFamily="50" charset="-127"/>
                <a:ea typeface="맑은 고딕" pitchFamily="50" charset="-127"/>
              </a:rPr>
              <a:t>근로자 송금 </a:t>
            </a:r>
            <a:r>
              <a:rPr lang="en-US" altLang="ko-KR" sz="2800" dirty="0" smtClean="0">
                <a:latin typeface="맑은 고딕" pitchFamily="50" charset="-127"/>
                <a:ea typeface="맑은 고딕" pitchFamily="50" charset="-127"/>
              </a:rPr>
              <a:t>16%</a:t>
            </a: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현대건설</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한진</a:t>
            </a:r>
            <a:r>
              <a:rPr lang="en-US" altLang="ko-KR" sz="2400" dirty="0" smtClean="0">
                <a:latin typeface="맑은 고딕" pitchFamily="50" charset="-127"/>
                <a:ea typeface="맑은 고딕" pitchFamily="50" charset="-127"/>
              </a:rPr>
              <a:t>(1970</a:t>
            </a:r>
            <a:r>
              <a:rPr lang="ko-KR" altLang="en-US" sz="2400" dirty="0" smtClean="0">
                <a:latin typeface="맑은 고딕" pitchFamily="50" charset="-127"/>
                <a:ea typeface="맑은 고딕" pitchFamily="50" charset="-127"/>
              </a:rPr>
              <a:t>년대 중동 건설특수</a:t>
            </a:r>
            <a:r>
              <a:rPr lang="en-US" altLang="ko-KR" sz="2400" dirty="0" smtClean="0">
                <a:latin typeface="맑은 고딕" pitchFamily="50" charset="-127"/>
                <a:ea typeface="맑은 고딕" pitchFamily="50" charset="-127"/>
              </a:rPr>
              <a:t>)</a:t>
            </a:r>
          </a:p>
          <a:p>
            <a:pPr marL="1047750" indent="-514350" algn="just">
              <a:lnSpc>
                <a:spcPct val="110000"/>
              </a:lnSpc>
              <a:buFont typeface="+mj-ea"/>
              <a:buAutoNum type="circleNumDbPlain"/>
            </a:pPr>
            <a:r>
              <a:rPr lang="ko-KR" altLang="en-US" sz="2600" dirty="0" smtClean="0">
                <a:latin typeface="맑은 고딕" pitchFamily="50" charset="-127"/>
                <a:ea typeface="맑은 고딕" pitchFamily="50" charset="-127"/>
              </a:rPr>
              <a:t>한진이 가장 큰 규모</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가장 많을 때 </a:t>
            </a:r>
            <a:r>
              <a:rPr lang="en-US" altLang="ko-KR" sz="2600" dirty="0" smtClean="0">
                <a:latin typeface="맑은 고딕" pitchFamily="50" charset="-127"/>
                <a:ea typeface="맑은 고딕" pitchFamily="50" charset="-127"/>
              </a:rPr>
              <a:t>4,000</a:t>
            </a:r>
            <a:r>
              <a:rPr lang="ko-KR" altLang="en-US" sz="2600" dirty="0" smtClean="0">
                <a:latin typeface="맑은 고딕" pitchFamily="50" charset="-127"/>
                <a:ea typeface="맑은 고딕" pitchFamily="50" charset="-127"/>
              </a:rPr>
              <a:t>여 명</a:t>
            </a:r>
            <a:r>
              <a:rPr lang="en-US" altLang="ko-KR" sz="2600" dirty="0" smtClean="0">
                <a:latin typeface="맑은 고딕" pitchFamily="50" charset="-127"/>
                <a:ea typeface="맑은 고딕" pitchFamily="50" charset="-127"/>
              </a:rPr>
              <a:t>. </a:t>
            </a:r>
            <a:r>
              <a:rPr lang="ko-KR" altLang="en-US" sz="2600" dirty="0" err="1" smtClean="0">
                <a:latin typeface="맑은 고딕" pitchFamily="50" charset="-127"/>
                <a:ea typeface="맑은 고딕" pitchFamily="50" charset="-127"/>
              </a:rPr>
              <a:t>안캐패스</a:t>
            </a:r>
            <a:r>
              <a:rPr lang="ko-KR" altLang="en-US" sz="2600" dirty="0" smtClean="0">
                <a:latin typeface="맑은 고딕" pitchFamily="50" charset="-127"/>
                <a:ea typeface="맑은 고딕" pitchFamily="50" charset="-127"/>
              </a:rPr>
              <a:t> 근처</a:t>
            </a:r>
            <a:r>
              <a:rPr lang="en-US" altLang="ko-KR" sz="2600" dirty="0" smtClean="0">
                <a:latin typeface="맑은 고딕" pitchFamily="50" charset="-127"/>
                <a:ea typeface="맑은 고딕" pitchFamily="50" charset="-127"/>
              </a:rPr>
              <a:t>. </a:t>
            </a:r>
          </a:p>
          <a:p>
            <a:pPr marL="1047750" indent="-514350" algn="just">
              <a:lnSpc>
                <a:spcPct val="110000"/>
              </a:lnSpc>
              <a:buFont typeface="+mj-ea"/>
              <a:buAutoNum type="circleNumDbPlain"/>
            </a:pPr>
            <a:r>
              <a:rPr lang="ko-KR" altLang="en-US" sz="2600" dirty="0" smtClean="0">
                <a:latin typeface="맑은 고딕" pitchFamily="50" charset="-127"/>
                <a:ea typeface="맑은 고딕" pitchFamily="50" charset="-127"/>
              </a:rPr>
              <a:t>더 많은 수가 미국계 회사</a:t>
            </a:r>
            <a:r>
              <a:rPr lang="en-US" altLang="ko-KR" sz="2600" dirty="0" smtClean="0">
                <a:latin typeface="맑은 고딕" pitchFamily="50" charset="-127"/>
                <a:ea typeface="맑은 고딕" pitchFamily="50" charset="-127"/>
              </a:rPr>
              <a:t>: SOFA </a:t>
            </a:r>
            <a:r>
              <a:rPr lang="ko-KR" altLang="en-US" sz="2600" dirty="0" smtClean="0">
                <a:latin typeface="맑은 고딕" pitchFamily="50" charset="-127"/>
                <a:ea typeface="맑은 고딕" pitchFamily="50" charset="-127"/>
              </a:rPr>
              <a:t>자료에</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나타나는 내용들</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기지촌</a:t>
            </a:r>
            <a:r>
              <a:rPr lang="en-US" altLang="ko-KR" sz="2600" dirty="0" smtClean="0">
                <a:latin typeface="맑은 고딕" pitchFamily="50" charset="-127"/>
                <a:ea typeface="맑은 고딕" pitchFamily="50" charset="-127"/>
              </a:rPr>
              <a:t>/</a:t>
            </a:r>
            <a:r>
              <a:rPr lang="ko-KR" altLang="en-US" sz="2600" dirty="0" smtClean="0">
                <a:latin typeface="맑은 고딕" pitchFamily="50" charset="-127"/>
                <a:ea typeface="맑은 고딕" pitchFamily="50" charset="-127"/>
              </a:rPr>
              <a:t>양담배 문제도 중요한 내용</a:t>
            </a:r>
            <a:r>
              <a:rPr lang="en-US" altLang="ko-KR" sz="2600" dirty="0" smtClean="0">
                <a:latin typeface="맑은 고딕" pitchFamily="50" charset="-127"/>
                <a:ea typeface="맑은 고딕" pitchFamily="50" charset="-127"/>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게다가 </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군수산업</a:t>
            </a:r>
            <a:endParaRPr lang="en-US" altLang="ko-KR" sz="2800" dirty="0" smtClean="0">
              <a:latin typeface="맑은 고딕" pitchFamily="50" charset="-127"/>
              <a:ea typeface="맑은 고딕" pitchFamily="50" charset="-127"/>
            </a:endParaRP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면직물 쿼터제</a:t>
            </a:r>
            <a:endParaRPr lang="en-US" altLang="ko-KR" sz="2800" dirty="0" smtClean="0">
              <a:latin typeface="맑은 고딕" pitchFamily="50" charset="-127"/>
              <a:ea typeface="맑은 고딕" pitchFamily="50" charset="-127"/>
            </a:endParaRPr>
          </a:p>
          <a:p>
            <a:pPr marL="533400" indent="-533400">
              <a:lnSpc>
                <a:spcPct val="200000"/>
              </a:lnSpc>
              <a:buFont typeface="Wingdings" pitchFamily="2" charset="2"/>
              <a:buChar char="ü"/>
            </a:pPr>
            <a:r>
              <a:rPr lang="en-US" altLang="ko-KR" sz="2800" dirty="0" smtClean="0">
                <a:latin typeface="맑은 고딕" pitchFamily="50" charset="-127"/>
                <a:ea typeface="맑은 고딕" pitchFamily="50" charset="-127"/>
              </a:rPr>
              <a:t>1973</a:t>
            </a:r>
            <a:r>
              <a:rPr lang="ko-KR" altLang="en-US" sz="2800" dirty="0" smtClean="0">
                <a:latin typeface="맑은 고딕" pitchFamily="50" charset="-127"/>
                <a:ea typeface="맑은 고딕" pitchFamily="50" charset="-127"/>
              </a:rPr>
              <a:t>년 중화학공업 선언</a:t>
            </a:r>
            <a:endParaRPr lang="en-US" altLang="ko-KR" sz="2800" dirty="0" smtClean="0">
              <a:latin typeface="맑은 고딕" pitchFamily="50" charset="-127"/>
              <a:ea typeface="맑은 고딕" pitchFamily="50" charset="-127"/>
            </a:endParaRP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중동 진출 </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확인해 봐야 할 부분</a:t>
            </a:r>
            <a:r>
              <a:rPr lang="en-US" altLang="ko-KR" sz="2800" dirty="0" smtClean="0">
                <a:latin typeface="맑은 고딕" pitchFamily="50" charset="-127"/>
                <a:ea typeface="맑은 고딕" pitchFamily="50" charset="-127"/>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그러나</a:t>
            </a:r>
            <a:r>
              <a:rPr lang="en-US" altLang="ko-KR" sz="4000" dirty="0" smtClean="0">
                <a:latin typeface="HY헤드라인M" pitchFamily="18" charset="-127"/>
                <a:ea typeface="HY헤드라인M" pitchFamily="18" charset="-127"/>
              </a:rPr>
              <a:t>…</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Wingdings" pitchFamily="2" charset="2"/>
              <a:buChar char="ü"/>
            </a:pPr>
            <a:r>
              <a:rPr lang="ko-KR" altLang="en-US" sz="2800" dirty="0" smtClean="0">
                <a:latin typeface="맑은 고딕" pitchFamily="50" charset="-127"/>
                <a:ea typeface="맑은 고딕" pitchFamily="50" charset="-127"/>
              </a:rPr>
              <a:t>누가 경제적 이득을 가져갔는가</a:t>
            </a:r>
            <a:r>
              <a:rPr lang="en-US" altLang="ko-KR" sz="2800" dirty="0" smtClean="0">
                <a:latin typeface="맑은 고딕" pitchFamily="50" charset="-127"/>
                <a:ea typeface="맑은 고딕" pitchFamily="50" charset="-127"/>
              </a:rPr>
              <a:t>? </a:t>
            </a:r>
          </a:p>
          <a:p>
            <a:pPr marL="533400" indent="0" algn="just">
              <a:buNone/>
            </a:pPr>
            <a:r>
              <a:rPr lang="ko-KR" altLang="en-US" sz="2600" dirty="0" smtClean="0">
                <a:latin typeface="맑은 고딕" pitchFamily="50" charset="-127"/>
                <a:ea typeface="맑은 고딕" pitchFamily="50" charset="-127"/>
              </a:rPr>
              <a:t>재벌 순위의 변화</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현대</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한진의 진입</a:t>
            </a:r>
            <a:r>
              <a:rPr lang="en-US" altLang="ko-KR" sz="26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p>
          <a:p>
            <a:pPr marL="533400" indent="-533400" algn="just">
              <a:buFont typeface="Wingdings" pitchFamily="2" charset="2"/>
              <a:buChar char="ü"/>
            </a:pPr>
            <a:r>
              <a:rPr lang="ko-KR" altLang="en-US" sz="2800" dirty="0" smtClean="0">
                <a:latin typeface="맑은 고딕" pitchFamily="50" charset="-127"/>
                <a:ea typeface="맑은 고딕" pitchFamily="50" charset="-127"/>
              </a:rPr>
              <a:t>실제 고려할 것은 정치외교적</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안보적 측면</a:t>
            </a:r>
            <a:r>
              <a:rPr lang="en-US" altLang="ko-KR" sz="2800" dirty="0" smtClean="0">
                <a:latin typeface="맑은 고딕" pitchFamily="50" charset="-127"/>
                <a:ea typeface="맑은 고딕" pitchFamily="50" charset="-127"/>
              </a:rPr>
              <a:t>.</a:t>
            </a:r>
          </a:p>
          <a:p>
            <a:pPr marL="987425" indent="-454025" algn="just">
              <a:buFont typeface="Wingdings" pitchFamily="2" charset="2"/>
              <a:buChar char="Ø"/>
            </a:pPr>
            <a:r>
              <a:rPr lang="ko-KR" altLang="en-US" sz="2600" dirty="0" smtClean="0">
                <a:latin typeface="맑은 고딕" pitchFamily="50" charset="-127"/>
                <a:ea typeface="맑은 고딕" pitchFamily="50" charset="-127"/>
              </a:rPr>
              <a:t>참전의 최대 이유는 경제적 이유가 아니라 외교적</a:t>
            </a:r>
            <a:r>
              <a:rPr lang="en-US" altLang="ko-KR" sz="2600" dirty="0" smtClean="0">
                <a:latin typeface="맑은 고딕" pitchFamily="50" charset="-127"/>
                <a:ea typeface="맑은 고딕" pitchFamily="50" charset="-127"/>
              </a:rPr>
              <a:t>/</a:t>
            </a:r>
            <a:r>
              <a:rPr lang="ko-KR" altLang="en-US" sz="2600" dirty="0" smtClean="0">
                <a:latin typeface="맑은 고딕" pitchFamily="50" charset="-127"/>
                <a:ea typeface="맑은 고딕" pitchFamily="50" charset="-127"/>
              </a:rPr>
              <a:t>군사적 이유이기 때문</a:t>
            </a:r>
            <a:r>
              <a:rPr lang="en-US" altLang="ko-KR" sz="2600" dirty="0" smtClean="0">
                <a:latin typeface="맑은 고딕" pitchFamily="50" charset="-127"/>
                <a:ea typeface="맑은 고딕" pitchFamily="50" charset="-127"/>
              </a:rPr>
              <a:t>. </a:t>
            </a:r>
          </a:p>
          <a:p>
            <a:pPr marL="987425" indent="-454025" algn="just">
              <a:buFont typeface="Wingdings" pitchFamily="2" charset="2"/>
              <a:buChar char="Ø"/>
            </a:pPr>
            <a:r>
              <a:rPr lang="ko-KR" altLang="en-US" sz="2600" dirty="0" smtClean="0">
                <a:latin typeface="맑은 고딕" pitchFamily="50" charset="-127"/>
                <a:ea typeface="맑은 고딕" pitchFamily="50" charset="-127"/>
              </a:rPr>
              <a:t>군축에 대한 대응</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한미동맹의 문제</a:t>
            </a:r>
            <a:endParaRPr lang="en-US" altLang="ko-KR" sz="2600" dirty="0" smtClean="0">
              <a:latin typeface="맑은 고딕" pitchFamily="50" charset="-127"/>
              <a:ea typeface="맑은 고딕" pitchFamily="50" charset="-127"/>
            </a:endParaRPr>
          </a:p>
          <a:p>
            <a:pPr marL="987425" indent="-454025" algn="just">
              <a:buFont typeface="Wingdings" pitchFamily="2" charset="2"/>
              <a:buChar char="Ø"/>
            </a:pPr>
            <a:r>
              <a:rPr lang="en-US" altLang="ko-KR" sz="2600" dirty="0" smtClean="0">
                <a:latin typeface="맑은 고딕" pitchFamily="50" charset="-127"/>
                <a:ea typeface="맑은 고딕" pitchFamily="50" charset="-127"/>
              </a:rPr>
              <a:t>“</a:t>
            </a:r>
            <a:r>
              <a:rPr lang="ko-KR" altLang="en-US" sz="2600" dirty="0" smtClean="0">
                <a:latin typeface="맑은 고딕" pitchFamily="50" charset="-127"/>
                <a:ea typeface="맑은 고딕" pitchFamily="50" charset="-127"/>
              </a:rPr>
              <a:t>한국군이 가지 않았다면 주한미군이 갔을 것</a:t>
            </a:r>
            <a:r>
              <a:rPr lang="en-US" altLang="ko-KR" sz="2600" dirty="0" smtClean="0">
                <a:latin typeface="맑은 고딕" pitchFamily="50" charset="-127"/>
                <a:ea typeface="맑은 고딕" pitchFamily="50" charset="-127"/>
              </a:rPr>
              <a:t>”</a:t>
            </a:r>
            <a:r>
              <a:rPr lang="en-US" altLang="ko-KR" sz="2400" dirty="0" smtClean="0">
                <a:latin typeface="맑은 고딕" pitchFamily="50" charset="-127"/>
                <a:ea typeface="맑은 고딕" pitchFamily="50" charset="-127"/>
              </a:rPr>
              <a:t>(1967</a:t>
            </a:r>
            <a:r>
              <a:rPr lang="ko-KR" altLang="en-US" sz="2400" dirty="0" smtClean="0">
                <a:latin typeface="맑은 고딕" pitchFamily="50" charset="-127"/>
                <a:ea typeface="맑은 고딕" pitchFamily="50" charset="-127"/>
              </a:rPr>
              <a:t>년 대선 대전유세</a:t>
            </a:r>
            <a:r>
              <a:rPr lang="en-US" altLang="ko-KR" sz="2400" dirty="0" smtClean="0">
                <a:latin typeface="맑은 고딕" pitchFamily="50" charset="-127"/>
                <a:ea typeface="맑은 고딕" pitchFamily="50" charset="-127"/>
              </a:rPr>
              <a:t>)</a:t>
            </a:r>
          </a:p>
          <a:p>
            <a:pPr marL="987425" indent="-454025" algn="just">
              <a:buFont typeface="Wingdings" pitchFamily="2" charset="2"/>
              <a:buChar char="Ø"/>
            </a:pPr>
            <a:r>
              <a:rPr lang="ko-KR" altLang="en-US" sz="2600" dirty="0" smtClean="0">
                <a:latin typeface="맑은 고딕" pitchFamily="50" charset="-127"/>
                <a:ea typeface="맑은 고딕" pitchFamily="50" charset="-127"/>
              </a:rPr>
              <a:t>한국군 감축에 대한 대응과 보은의 성격</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4" descr="북한방문_016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7586" name="Rectangle 2"/>
          <p:cNvSpPr>
            <a:spLocks noGrp="1" noChangeArrowheads="1"/>
          </p:cNvSpPr>
          <p:nvPr>
            <p:ph type="title" idx="4294967295"/>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안보위기</a:t>
            </a:r>
            <a:endParaRPr lang="en-US" altLang="ko-KR" sz="4000" dirty="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ko-KR" sz="4000" dirty="0" smtClean="0">
                <a:latin typeface="HY헤드라인M" pitchFamily="18" charset="-127"/>
                <a:ea typeface="HY헤드라인M" pitchFamily="18" charset="-127"/>
              </a:rPr>
              <a:t>1968</a:t>
            </a:r>
            <a:r>
              <a:rPr lang="ko-KR" altLang="en-US" sz="4000" dirty="0" smtClean="0">
                <a:latin typeface="HY헤드라인M" pitchFamily="18" charset="-127"/>
                <a:ea typeface="HY헤드라인M" pitchFamily="18" charset="-127"/>
              </a:rPr>
              <a:t>년의 안보위기</a:t>
            </a:r>
            <a:endParaRPr lang="en-US" altLang="ko-KR" sz="4000" dirty="0">
              <a:latin typeface="HY헤드라인M" pitchFamily="18" charset="-127"/>
              <a:ea typeface="HY헤드라인M" pitchFamily="18" charset="-127"/>
            </a:endParaRPr>
          </a:p>
        </p:txBody>
      </p:sp>
      <p:sp>
        <p:nvSpPr>
          <p:cNvPr id="5123"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Wingdings" pitchFamily="2" charset="2"/>
              <a:buChar char="ü"/>
            </a:pPr>
            <a:r>
              <a:rPr lang="ko-KR" altLang="en-US" sz="2800" b="1" dirty="0" smtClean="0">
                <a:latin typeface="맑은 고딕" pitchFamily="50" charset="-127"/>
                <a:ea typeface="맑은 고딕" pitchFamily="50" charset="-127"/>
              </a:rPr>
              <a:t>청와대 습격 사건</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30</a:t>
            </a:r>
            <a:r>
              <a:rPr lang="ko-KR" altLang="en-US" sz="2800" dirty="0" smtClean="0">
                <a:latin typeface="맑은 고딕" pitchFamily="50" charset="-127"/>
                <a:ea typeface="맑은 고딕" pitchFamily="50" charset="-127"/>
              </a:rPr>
              <a:t>명의 게릴라 침투</a:t>
            </a:r>
            <a:r>
              <a:rPr lang="en-US" altLang="ko-KR" sz="2800" dirty="0" smtClean="0">
                <a:latin typeface="맑은 고딕" pitchFamily="50" charset="-127"/>
                <a:ea typeface="맑은 고딕" pitchFamily="50" charset="-127"/>
              </a:rPr>
              <a:t>. 5</a:t>
            </a:r>
            <a:r>
              <a:rPr lang="ko-KR" altLang="en-US" sz="2800" dirty="0" smtClean="0">
                <a:latin typeface="맑은 고딕" pitchFamily="50" charset="-127"/>
                <a:ea typeface="맑은 고딕" pitchFamily="50" charset="-127"/>
              </a:rPr>
              <a:t>명 죽고</a:t>
            </a:r>
            <a:r>
              <a:rPr lang="en-US" altLang="ko-KR" sz="2800" dirty="0" smtClean="0">
                <a:latin typeface="맑은 고딕" pitchFamily="50" charset="-127"/>
                <a:ea typeface="맑은 고딕" pitchFamily="50" charset="-127"/>
              </a:rPr>
              <a:t>, 2</a:t>
            </a:r>
            <a:r>
              <a:rPr lang="ko-KR" altLang="en-US" sz="2800" dirty="0" smtClean="0">
                <a:latin typeface="맑은 고딕" pitchFamily="50" charset="-127"/>
                <a:ea typeface="맑은 고딕" pitchFamily="50" charset="-127"/>
              </a:rPr>
              <a:t>명 생포</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나머지는</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김재규와의 악연</a:t>
            </a:r>
            <a:r>
              <a:rPr lang="en-US" altLang="ko-KR" sz="2800" dirty="0" smtClean="0">
                <a:latin typeface="맑은 고딕" pitchFamily="50" charset="-127"/>
                <a:ea typeface="맑은 고딕" pitchFamily="50" charset="-127"/>
              </a:rPr>
              <a:t>.</a:t>
            </a:r>
          </a:p>
          <a:p>
            <a:pPr marL="533400" indent="-533400" algn="just">
              <a:buFont typeface="Wingdings" pitchFamily="2" charset="2"/>
              <a:buChar char="ü"/>
            </a:pPr>
            <a:r>
              <a:rPr lang="ko-KR" altLang="en-US" sz="2800" b="1" dirty="0" smtClean="0">
                <a:latin typeface="맑은 고딕" pitchFamily="50" charset="-127"/>
                <a:ea typeface="맑은 고딕" pitchFamily="50" charset="-127"/>
              </a:rPr>
              <a:t>이틀 후 </a:t>
            </a:r>
            <a:r>
              <a:rPr lang="ko-KR" altLang="en-US" sz="2800" b="1" dirty="0" err="1" smtClean="0">
                <a:latin typeface="맑은 고딕" pitchFamily="50" charset="-127"/>
                <a:ea typeface="맑은 고딕" pitchFamily="50" charset="-127"/>
              </a:rPr>
              <a:t>푸에블로호</a:t>
            </a:r>
            <a:r>
              <a:rPr lang="ko-KR" altLang="en-US" sz="2800" b="1" dirty="0" smtClean="0">
                <a:latin typeface="맑은 고딕" pitchFamily="50" charset="-127"/>
                <a:ea typeface="맑은 고딕" pitchFamily="50" charset="-127"/>
              </a:rPr>
              <a:t> 사건</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원산 근처에서 북한에 의해 나포됨</a:t>
            </a:r>
            <a:r>
              <a:rPr lang="en-US" altLang="ko-KR" sz="2800" dirty="0" smtClean="0">
                <a:latin typeface="맑은 고딕" pitchFamily="50" charset="-127"/>
                <a:ea typeface="맑은 고딕" pitchFamily="50" charset="-127"/>
              </a:rPr>
              <a:t>. 70</a:t>
            </a:r>
            <a:r>
              <a:rPr lang="ko-KR" altLang="en-US" sz="2800" dirty="0" smtClean="0">
                <a:latin typeface="맑은 고딕" pitchFamily="50" charset="-127"/>
                <a:ea typeface="맑은 고딕" pitchFamily="50" charset="-127"/>
              </a:rPr>
              <a:t>여명의 선원이 억류됨</a:t>
            </a:r>
            <a:r>
              <a:rPr lang="en-US" altLang="ko-KR" sz="2800" dirty="0" smtClean="0">
                <a:latin typeface="맑은 고딕" pitchFamily="50" charset="-127"/>
                <a:ea typeface="맑은 고딕" pitchFamily="50" charset="-127"/>
              </a:rPr>
              <a:t>. </a:t>
            </a:r>
          </a:p>
          <a:p>
            <a:pPr marL="533400" indent="0" algn="just">
              <a:buNone/>
            </a:pPr>
            <a:r>
              <a:rPr lang="ko-KR" altLang="en-US" sz="2600" dirty="0" smtClean="0">
                <a:latin typeface="맑은 고딕" pitchFamily="50" charset="-127"/>
                <a:ea typeface="맑은 고딕" pitchFamily="50" charset="-127"/>
              </a:rPr>
              <a:t>아이젠하워 </a:t>
            </a:r>
            <a:r>
              <a:rPr lang="en-US" altLang="ko-KR" sz="2600" dirty="0" smtClean="0">
                <a:latin typeface="맑은 고딕" pitchFamily="50" charset="-127"/>
                <a:ea typeface="맑은 고딕" pitchFamily="50" charset="-127"/>
              </a:rPr>
              <a:t>“1968</a:t>
            </a:r>
            <a:r>
              <a:rPr lang="ko-KR" altLang="en-US" sz="2600" dirty="0" smtClean="0">
                <a:latin typeface="맑은 고딕" pitchFamily="50" charset="-127"/>
                <a:ea typeface="맑은 고딕" pitchFamily="50" charset="-127"/>
              </a:rPr>
              <a:t>년 발생했던 가장 당황했던 사건</a:t>
            </a:r>
            <a:r>
              <a:rPr lang="en-US" altLang="ko-KR" sz="2600" dirty="0" smtClean="0">
                <a:latin typeface="맑은 고딕" pitchFamily="50" charset="-127"/>
                <a:ea typeface="맑은 고딕" pitchFamily="50" charset="-127"/>
              </a:rPr>
              <a:t>”</a:t>
            </a:r>
            <a:endParaRPr lang="en-US" altLang="ko-KR" sz="2800" dirty="0" smtClean="0">
              <a:latin typeface="맑은 고딕" pitchFamily="50" charset="-127"/>
              <a:ea typeface="맑은 고딕" pitchFamily="50" charset="-127"/>
            </a:endParaRPr>
          </a:p>
          <a:p>
            <a:pPr marL="533400" indent="-533400" algn="just">
              <a:buFont typeface="Wingdings" pitchFamily="2" charset="2"/>
              <a:buChar char="ü"/>
            </a:pPr>
            <a:r>
              <a:rPr lang="en-US" altLang="ko-KR" sz="2800" b="1" dirty="0" smtClean="0">
                <a:latin typeface="맑은 고딕" pitchFamily="50" charset="-127"/>
                <a:ea typeface="맑은 고딕" pitchFamily="50" charset="-127"/>
              </a:rPr>
              <a:t>10</a:t>
            </a:r>
            <a:r>
              <a:rPr lang="ko-KR" altLang="en-US" sz="2800" b="1" dirty="0" smtClean="0">
                <a:latin typeface="맑은 고딕" pitchFamily="50" charset="-127"/>
                <a:ea typeface="맑은 고딕" pitchFamily="50" charset="-127"/>
              </a:rPr>
              <a:t>일 후 구정공세</a:t>
            </a:r>
            <a:r>
              <a:rPr lang="ko-KR" altLang="en-US" sz="28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a:t>
            </a:r>
            <a:r>
              <a:rPr lang="en-US" altLang="ko-KR" sz="2400" dirty="0" err="1" smtClean="0">
                <a:latin typeface="맑은 고딕" pitchFamily="50" charset="-127"/>
                <a:ea typeface="맑은 고딕" pitchFamily="50" charset="-127"/>
              </a:rPr>
              <a:t>Tet</a:t>
            </a:r>
            <a:r>
              <a:rPr lang="ko-KR" altLang="en-US" sz="24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Offensive in Vietnam)</a:t>
            </a:r>
            <a:r>
              <a:rPr lang="en-US" altLang="ko-KR" sz="2800" dirty="0" smtClean="0">
                <a:latin typeface="맑은 고딕" pitchFamily="50" charset="-127"/>
                <a:ea typeface="맑은 고딕" pitchFamily="50" charset="-127"/>
              </a:rPr>
              <a:t> </a:t>
            </a:r>
          </a:p>
          <a:p>
            <a:pPr marL="533400" indent="-533400" algn="just">
              <a:buFont typeface="Wingdings" pitchFamily="2" charset="2"/>
              <a:buChar char="ü"/>
            </a:pPr>
            <a:r>
              <a:rPr lang="ko-KR" altLang="en-US" sz="2800" b="1" dirty="0" smtClean="0">
                <a:latin typeface="맑은 고딕" pitchFamily="50" charset="-127"/>
                <a:ea typeface="맑은 고딕" pitchFamily="50" charset="-127"/>
              </a:rPr>
              <a:t>이승복 사건</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10</a:t>
            </a:r>
            <a:r>
              <a:rPr lang="ko-KR" altLang="en-US" sz="2800" dirty="0" smtClean="0">
                <a:latin typeface="맑은 고딕" pitchFamily="50" charset="-127"/>
                <a:ea typeface="맑은 고딕" pitchFamily="50" charset="-127"/>
              </a:rPr>
              <a:t>월 </a:t>
            </a:r>
            <a:r>
              <a:rPr lang="en-US" altLang="ko-KR" sz="2800" dirty="0" smtClean="0">
                <a:latin typeface="맑은 고딕" pitchFamily="50" charset="-127"/>
                <a:ea typeface="맑은 고딕" pitchFamily="50" charset="-127"/>
              </a:rPr>
              <a:t>30</a:t>
            </a:r>
            <a:r>
              <a:rPr lang="ko-KR" altLang="en-US" sz="2800" dirty="0" smtClean="0">
                <a:latin typeface="맑은 고딕" pitchFamily="50" charset="-127"/>
                <a:ea typeface="맑은 고딕" pitchFamily="50" charset="-127"/>
              </a:rPr>
              <a:t>일</a:t>
            </a:r>
            <a:r>
              <a:rPr lang="en-US" altLang="ko-KR" sz="2800" dirty="0" smtClean="0">
                <a:latin typeface="맑은 고딕" pitchFamily="50" charset="-127"/>
                <a:ea typeface="맑은 고딕" pitchFamily="50" charset="-127"/>
              </a:rPr>
              <a:t>~11</a:t>
            </a:r>
            <a:r>
              <a:rPr lang="ko-KR" altLang="en-US" sz="2800" dirty="0" smtClean="0">
                <a:latin typeface="맑은 고딕" pitchFamily="50" charset="-127"/>
                <a:ea typeface="맑은 고딕" pitchFamily="50" charset="-127"/>
              </a:rPr>
              <a:t>월 </a:t>
            </a:r>
            <a:r>
              <a:rPr lang="en-US" altLang="ko-KR" sz="2800" dirty="0" smtClean="0">
                <a:latin typeface="맑은 고딕" pitchFamily="50" charset="-127"/>
                <a:ea typeface="맑은 고딕" pitchFamily="50" charset="-127"/>
              </a:rPr>
              <a:t>2</a:t>
            </a:r>
            <a:r>
              <a:rPr lang="ko-KR" altLang="en-US" sz="2800" dirty="0" smtClean="0">
                <a:latin typeface="맑은 고딕" pitchFamily="50" charset="-127"/>
                <a:ea typeface="맑은 고딕" pitchFamily="50" charset="-127"/>
              </a:rPr>
              <a:t>일 </a:t>
            </a:r>
            <a:r>
              <a:rPr lang="en-US" altLang="ko-KR" sz="2800" dirty="0" smtClean="0">
                <a:latin typeface="맑은 고딕" pitchFamily="50" charset="-127"/>
                <a:ea typeface="맑은 고딕" pitchFamily="50" charset="-127"/>
              </a:rPr>
              <a:t>120</a:t>
            </a:r>
            <a:r>
              <a:rPr lang="ko-KR" altLang="en-US" sz="2800" dirty="0" smtClean="0">
                <a:latin typeface="맑은 고딕" pitchFamily="50" charset="-127"/>
                <a:ea typeface="맑은 고딕" pitchFamily="50" charset="-127"/>
              </a:rPr>
              <a:t>여 명의 게릴라들이 울진 삼척 지구에 침투</a:t>
            </a:r>
            <a:r>
              <a:rPr lang="en-US" altLang="ko-KR" sz="2800" dirty="0" smtClean="0">
                <a:latin typeface="맑은 고딕" pitchFamily="50" charset="-127"/>
                <a:ea typeface="맑은 고딕" pitchFamily="50" charset="-127"/>
              </a:rPr>
              <a:t>.</a:t>
            </a:r>
          </a:p>
          <a:p>
            <a:pPr marL="533400" indent="-533400" algn="just">
              <a:buFont typeface="Wingdings" pitchFamily="2" charset="2"/>
              <a:buChar char="ü"/>
            </a:pPr>
            <a:r>
              <a:rPr lang="en-US" altLang="ko-KR" sz="2800" b="1" dirty="0" smtClean="0">
                <a:latin typeface="맑은 고딕" pitchFamily="50" charset="-127"/>
                <a:ea typeface="맑은 고딕" pitchFamily="50" charset="-127"/>
              </a:rPr>
              <a:t>1969</a:t>
            </a:r>
            <a:r>
              <a:rPr lang="ko-KR" altLang="en-US" sz="2800" b="1" dirty="0" smtClean="0">
                <a:latin typeface="맑은 고딕" pitchFamily="50" charset="-127"/>
                <a:ea typeface="맑은 고딕" pitchFamily="50" charset="-127"/>
              </a:rPr>
              <a:t>년에도 계속됨</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EC 121</a:t>
            </a:r>
            <a:r>
              <a:rPr lang="ko-KR" altLang="en-US" sz="2800" dirty="0" smtClean="0">
                <a:latin typeface="맑은 고딕" pitchFamily="50" charset="-127"/>
                <a:ea typeface="맑은 고딕" pitchFamily="50" charset="-127"/>
              </a:rPr>
              <a:t>기 격추 사건</a:t>
            </a:r>
            <a:r>
              <a:rPr lang="en-US" altLang="ko-KR" sz="2800"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칼기</a:t>
            </a:r>
            <a:r>
              <a:rPr lang="ko-KR" altLang="en-US" sz="2800" dirty="0" smtClean="0">
                <a:latin typeface="맑은 고딕" pitchFamily="50" charset="-127"/>
                <a:ea typeface="맑은 고딕" pitchFamily="50" charset="-127"/>
              </a:rPr>
              <a:t> 납북사건</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이산가족</a:t>
            </a:r>
            <a:endParaRPr lang="en-US" altLang="ko-KR" sz="2800" dirty="0" smtClean="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이 위기는 무엇 때문</a:t>
            </a:r>
            <a:r>
              <a:rPr lang="en-US" altLang="ko-KR" sz="4000" dirty="0" smtClean="0">
                <a:latin typeface="HY헤드라인M" pitchFamily="18" charset="-127"/>
                <a:ea typeface="HY헤드라인M" pitchFamily="18" charset="-127"/>
              </a:rPr>
              <a:t>?</a:t>
            </a:r>
            <a:endParaRPr lang="en-US" altLang="ko-KR" sz="4000" dirty="0">
              <a:latin typeface="HY헤드라인M" pitchFamily="18" charset="-127"/>
              <a:ea typeface="HY헤드라인M" pitchFamily="18" charset="-127"/>
            </a:endParaRPr>
          </a:p>
        </p:txBody>
      </p:sp>
      <p:sp>
        <p:nvSpPr>
          <p:cNvPr id="6147"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0000"/>
              </a:lnSpc>
              <a:buFont typeface="Wingdings" pitchFamily="2" charset="2"/>
              <a:buChar char="ü"/>
            </a:pPr>
            <a:r>
              <a:rPr lang="ko-KR" altLang="en-US" sz="2600" b="1" dirty="0" smtClean="0">
                <a:latin typeface="맑은 고딕" pitchFamily="50" charset="-127"/>
                <a:ea typeface="맑은 고딕" pitchFamily="50" charset="-127"/>
              </a:rPr>
              <a:t>유신체제 선포의 직접적 배경</a:t>
            </a:r>
            <a:r>
              <a:rPr lang="en-US" altLang="ko-KR" sz="2600" b="1"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안보위기가 왔지만</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미국이 박정희 정부를 따돌리고 북한과 직접 협상</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게다가 </a:t>
            </a:r>
            <a:r>
              <a:rPr lang="en-US" altLang="ko-KR" sz="2400" dirty="0" smtClean="0">
                <a:latin typeface="맑은 고딕" pitchFamily="50" charset="-127"/>
                <a:ea typeface="맑은 고딕" pitchFamily="50" charset="-127"/>
              </a:rPr>
              <a:t>70</a:t>
            </a:r>
            <a:r>
              <a:rPr lang="ko-KR" altLang="en-US" sz="2400" dirty="0" smtClean="0">
                <a:latin typeface="맑은 고딕" pitchFamily="50" charset="-127"/>
                <a:ea typeface="맑은 고딕" pitchFamily="50" charset="-127"/>
              </a:rPr>
              <a:t>년대 초 주한미군 </a:t>
            </a:r>
            <a:r>
              <a:rPr lang="en-US" altLang="ko-KR" sz="2400" dirty="0" smtClean="0">
                <a:latin typeface="맑은 고딕" pitchFamily="50" charset="-127"/>
                <a:ea typeface="맑은 고딕" pitchFamily="50" charset="-127"/>
              </a:rPr>
              <a:t>1</a:t>
            </a:r>
            <a:r>
              <a:rPr lang="ko-KR" altLang="en-US" sz="2400" dirty="0" smtClean="0">
                <a:latin typeface="맑은 고딕" pitchFamily="50" charset="-127"/>
                <a:ea typeface="맑은 고딕" pitchFamily="50" charset="-127"/>
              </a:rPr>
              <a:t>개 사단 철수</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서로가 연결된 것으로 파악</a:t>
            </a:r>
            <a:r>
              <a:rPr lang="en-US" altLang="ko-KR" sz="2400" dirty="0" smtClean="0">
                <a:latin typeface="맑은 고딕" pitchFamily="50" charset="-127"/>
                <a:ea typeface="맑은 고딕" pitchFamily="50" charset="-127"/>
              </a:rPr>
              <a:t>)</a:t>
            </a:r>
          </a:p>
          <a:p>
            <a:pPr marL="533400" indent="-533400" algn="just">
              <a:lnSpc>
                <a:spcPct val="110000"/>
              </a:lnSpc>
              <a:buFont typeface="Wingdings" pitchFamily="2" charset="2"/>
              <a:buChar char="ü"/>
            </a:pPr>
            <a:r>
              <a:rPr lang="ko-KR" altLang="en-US" sz="2600" b="1" dirty="0" smtClean="0">
                <a:latin typeface="맑은 고딕" pitchFamily="50" charset="-127"/>
                <a:ea typeface="맑은 고딕" pitchFamily="50" charset="-127"/>
              </a:rPr>
              <a:t>북한의 공격적인 전술</a:t>
            </a:r>
            <a:r>
              <a:rPr lang="en-US" altLang="ko-KR" sz="2600" b="1"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북베트남을</a:t>
            </a:r>
            <a:r>
              <a:rPr lang="ko-KR" altLang="en-US" sz="2400" dirty="0" smtClean="0">
                <a:latin typeface="맑은 고딕" pitchFamily="50" charset="-127"/>
                <a:ea typeface="맑은 고딕" pitchFamily="50" charset="-127"/>
              </a:rPr>
              <a:t> 돕기 위한 하나의 방안</a:t>
            </a:r>
            <a:r>
              <a:rPr lang="en-US" altLang="ko-KR" sz="2400" dirty="0" smtClean="0">
                <a:latin typeface="맑은 고딕" pitchFamily="50" charset="-127"/>
                <a:ea typeface="맑은 고딕" pitchFamily="50" charset="-127"/>
              </a:rPr>
              <a:t>. 1966</a:t>
            </a:r>
            <a:r>
              <a:rPr lang="ko-KR" altLang="en-US" sz="2400" dirty="0" smtClean="0">
                <a:latin typeface="맑은 고딕" pitchFamily="50" charset="-127"/>
                <a:ea typeface="맑은 고딕" pitchFamily="50" charset="-127"/>
              </a:rPr>
              <a:t>년 </a:t>
            </a:r>
            <a:r>
              <a:rPr lang="ko-KR" altLang="en-US" sz="2400" dirty="0" err="1" smtClean="0">
                <a:latin typeface="맑은 고딕" pitchFamily="50" charset="-127"/>
                <a:ea typeface="맑은 고딕" pitchFamily="50" charset="-127"/>
              </a:rPr>
              <a:t>당대표자대회</a:t>
            </a:r>
            <a:r>
              <a:rPr lang="en-US" altLang="ko-KR" sz="2400" dirty="0" smtClean="0">
                <a:latin typeface="맑은 고딕" pitchFamily="50" charset="-127"/>
                <a:ea typeface="맑은 고딕" pitchFamily="50" charset="-127"/>
              </a:rPr>
              <a:t>, </a:t>
            </a:r>
            <a:r>
              <a:rPr lang="en-US" altLang="ko-KR" sz="2000" dirty="0" smtClean="0">
                <a:latin typeface="맑은 고딕" pitchFamily="50" charset="-127"/>
                <a:ea typeface="맑은 고딕" pitchFamily="50" charset="-127"/>
              </a:rPr>
              <a:t>Mitchell Lerner, “A Dangerous Miscalculation: New Evidence from Communist-Block Archives about North Korea and the Crises of 1968,” </a:t>
            </a:r>
            <a:r>
              <a:rPr lang="en-US" altLang="ko-KR" sz="2000" i="1" dirty="0" smtClean="0">
                <a:latin typeface="맑은 고딕" pitchFamily="50" charset="-127"/>
                <a:ea typeface="맑은 고딕" pitchFamily="50" charset="-127"/>
              </a:rPr>
              <a:t>Journal of Cold War Studies</a:t>
            </a:r>
            <a:r>
              <a:rPr lang="en-US" altLang="ko-KR" sz="2000" dirty="0" smtClean="0">
                <a:latin typeface="맑은 고딕" pitchFamily="50" charset="-127"/>
                <a:ea typeface="맑은 고딕" pitchFamily="50" charset="-127"/>
              </a:rPr>
              <a:t>, Vol. 6, Issue 1, 2004, Winter </a:t>
            </a:r>
          </a:p>
          <a:p>
            <a:pPr marL="533400" indent="-533400" algn="just">
              <a:lnSpc>
                <a:spcPct val="110000"/>
              </a:lnSpc>
              <a:buFont typeface="Wingdings" pitchFamily="2" charset="2"/>
              <a:buChar char="ü"/>
            </a:pPr>
            <a:r>
              <a:rPr lang="en-US" altLang="ko-KR" sz="2600" b="1" dirty="0" smtClean="0">
                <a:latin typeface="맑은 고딕" pitchFamily="50" charset="-127"/>
                <a:ea typeface="맑은 고딕" pitchFamily="50" charset="-127"/>
              </a:rPr>
              <a:t>1960</a:t>
            </a:r>
            <a:r>
              <a:rPr lang="ko-KR" altLang="en-US" sz="2600" b="1" dirty="0" smtClean="0">
                <a:latin typeface="맑은 고딕" pitchFamily="50" charset="-127"/>
                <a:ea typeface="맑은 고딕" pitchFamily="50" charset="-127"/>
              </a:rPr>
              <a:t>년대 초반 이후 북한의 적화공세</a:t>
            </a:r>
            <a:r>
              <a:rPr lang="en-US" altLang="ko-KR" sz="26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4</a:t>
            </a:r>
            <a:r>
              <a:rPr lang="ko-KR" altLang="en-US" sz="2400" dirty="0" smtClean="0">
                <a:latin typeface="맑은 고딕" pitchFamily="50" charset="-127"/>
                <a:ea typeface="맑은 고딕" pitchFamily="50" charset="-127"/>
              </a:rPr>
              <a:t>대 군사노선</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전군의 간부화 등</a:t>
            </a:r>
            <a:r>
              <a:rPr lang="en-US" altLang="ko-KR" sz="2400" dirty="0" smtClean="0">
                <a:latin typeface="맑은 고딕" pitchFamily="50" charset="-127"/>
                <a:ea typeface="맑은 고딕" pitchFamily="50" charset="-127"/>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실제적 배경</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50000"/>
              </a:lnSpc>
              <a:buFont typeface="Wingdings" pitchFamily="2" charset="2"/>
              <a:buChar char="ü"/>
            </a:pPr>
            <a:r>
              <a:rPr lang="ko-KR" altLang="en-US" sz="2800" dirty="0" smtClean="0">
                <a:latin typeface="맑은 고딕" pitchFamily="50" charset="-127"/>
                <a:ea typeface="맑은 고딕" pitchFamily="50" charset="-127"/>
              </a:rPr>
              <a:t>북한의 공세는 사실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약간의 논란거리는 있음</a:t>
            </a:r>
            <a:r>
              <a:rPr lang="en-US" altLang="ko-KR" sz="28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동독 대사관의 문서</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중국이 요청했지만</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북한 거절</a:t>
            </a:r>
            <a:r>
              <a:rPr lang="en-US" altLang="ko-KR" sz="2600" dirty="0" smtClean="0">
                <a:latin typeface="맑은 고딕" pitchFamily="50" charset="-127"/>
                <a:ea typeface="맑은 고딕" pitchFamily="50" charset="-127"/>
              </a:rPr>
              <a:t>. 1966</a:t>
            </a:r>
            <a:r>
              <a:rPr lang="ko-KR" altLang="en-US" sz="2600" dirty="0" smtClean="0">
                <a:latin typeface="맑은 고딕" pitchFamily="50" charset="-127"/>
                <a:ea typeface="맑은 고딕" pitchFamily="50" charset="-127"/>
              </a:rPr>
              <a:t>년</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문화혁명 당시 </a:t>
            </a:r>
            <a:r>
              <a:rPr lang="ko-KR" altLang="en-US" sz="2600" dirty="0" err="1" smtClean="0">
                <a:latin typeface="맑은 고딕" pitchFamily="50" charset="-127"/>
                <a:ea typeface="맑은 고딕" pitchFamily="50" charset="-127"/>
              </a:rPr>
              <a:t>북중관계에</a:t>
            </a:r>
            <a:r>
              <a:rPr lang="ko-KR" altLang="en-US" sz="2600" dirty="0" smtClean="0">
                <a:latin typeface="맑은 고딕" pitchFamily="50" charset="-127"/>
                <a:ea typeface="맑은 고딕" pitchFamily="50" charset="-127"/>
              </a:rPr>
              <a:t> 대한 고려 필요</a:t>
            </a:r>
            <a:r>
              <a:rPr lang="en-US" altLang="ko-KR" sz="2600" dirty="0" smtClean="0">
                <a:latin typeface="맑은 고딕" pitchFamily="50" charset="-127"/>
                <a:ea typeface="맑은 고딕" pitchFamily="50" charset="-127"/>
              </a:rPr>
              <a:t>.</a:t>
            </a:r>
          </a:p>
          <a:p>
            <a:pPr marL="533400" indent="-533400" algn="just">
              <a:lnSpc>
                <a:spcPct val="150000"/>
              </a:lnSpc>
              <a:buFont typeface="Wingdings" pitchFamily="2" charset="2"/>
              <a:buChar char="ü"/>
            </a:pPr>
            <a:r>
              <a:rPr lang="ko-KR" altLang="en-US" sz="2800" dirty="0" smtClean="0">
                <a:latin typeface="맑은 고딕" pitchFamily="50" charset="-127"/>
                <a:ea typeface="맑은 고딕" pitchFamily="50" charset="-127"/>
              </a:rPr>
              <a:t>그러나 또 하나 고려해야 할 것은 </a:t>
            </a:r>
            <a:r>
              <a:rPr lang="en-US" altLang="ko-KR" sz="2800" dirty="0" smtClean="0">
                <a:latin typeface="맑은 고딕" pitchFamily="50" charset="-127"/>
                <a:ea typeface="맑은 고딕" pitchFamily="50" charset="-127"/>
              </a:rPr>
              <a:t>1968</a:t>
            </a:r>
            <a:r>
              <a:rPr lang="ko-KR" altLang="en-US" sz="2800" dirty="0" smtClean="0">
                <a:latin typeface="맑은 고딕" pitchFamily="50" charset="-127"/>
                <a:ea typeface="맑은 고딕" pitchFamily="50" charset="-127"/>
              </a:rPr>
              <a:t>년 이전에 있었던 남북 간 갈등의 고조</a:t>
            </a:r>
            <a:r>
              <a:rPr lang="en-US" altLang="ko-KR" sz="2800" dirty="0" smtClean="0">
                <a:latin typeface="맑은 고딕" pitchFamily="50" charset="-127"/>
                <a:ea typeface="맑은 고딕" pitchFamily="50" charset="-127"/>
              </a:rPr>
              <a:t>. </a:t>
            </a:r>
          </a:p>
          <a:p>
            <a:pPr marL="533400" indent="-533400" algn="just">
              <a:lnSpc>
                <a:spcPct val="150000"/>
              </a:lnSpc>
              <a:buFont typeface="Wingdings" pitchFamily="2" charset="2"/>
              <a:buChar char="ü"/>
            </a:pPr>
            <a:r>
              <a:rPr lang="en-US" altLang="ko-KR" sz="2800" dirty="0" smtClean="0">
                <a:latin typeface="맑은 고딕" pitchFamily="50" charset="-127"/>
                <a:ea typeface="맑은 고딕" pitchFamily="50" charset="-127"/>
              </a:rPr>
              <a:t>1966</a:t>
            </a:r>
            <a:r>
              <a:rPr lang="ko-KR" altLang="en-US" sz="2800" dirty="0" smtClean="0">
                <a:latin typeface="맑은 고딕" pitchFamily="50" charset="-127"/>
                <a:ea typeface="맑은 고딕" pitchFamily="50" charset="-127"/>
              </a:rPr>
              <a:t>년 </a:t>
            </a:r>
            <a:r>
              <a:rPr lang="en-US" altLang="ko-KR" sz="2800" dirty="0" smtClean="0">
                <a:latin typeface="맑은 고딕" pitchFamily="50" charset="-127"/>
                <a:ea typeface="맑은 고딕" pitchFamily="50" charset="-127"/>
              </a:rPr>
              <a:t>10</a:t>
            </a:r>
            <a:r>
              <a:rPr lang="ko-KR" altLang="en-US" sz="2800" dirty="0" smtClean="0">
                <a:latin typeface="맑은 고딕" pitchFamily="50" charset="-127"/>
                <a:ea typeface="맑은 고딕" pitchFamily="50" charset="-127"/>
              </a:rPr>
              <a:t>월 </a:t>
            </a:r>
            <a:r>
              <a:rPr lang="en-US" altLang="ko-KR" sz="2800" dirty="0" smtClean="0">
                <a:latin typeface="맑은 고딕" pitchFamily="50" charset="-127"/>
                <a:ea typeface="맑은 고딕" pitchFamily="50" charset="-127"/>
              </a:rPr>
              <a:t>31</a:t>
            </a:r>
            <a:r>
              <a:rPr lang="ko-KR" altLang="en-US" sz="2800" dirty="0" smtClean="0">
                <a:latin typeface="맑은 고딕" pitchFamily="50" charset="-127"/>
                <a:ea typeface="맑은 고딕" pitchFamily="50" charset="-127"/>
              </a:rPr>
              <a:t>일 존슨 대통령의 방문</a:t>
            </a:r>
            <a:r>
              <a:rPr lang="en-US" altLang="ko-KR" sz="2400" dirty="0" smtClean="0">
                <a:latin typeface="맑은 고딕" pitchFamily="50" charset="-127"/>
                <a:ea typeface="맑은 고딕" pitchFamily="50" charset="-127"/>
              </a:rPr>
              <a:t>(</a:t>
            </a:r>
            <a:r>
              <a:rPr lang="ko-KR" altLang="en-US" sz="2400" dirty="0" err="1" smtClean="0">
                <a:latin typeface="맑은 고딕" pitchFamily="50" charset="-127"/>
                <a:ea typeface="맑은 고딕" pitchFamily="50" charset="-127"/>
              </a:rPr>
              <a:t>존슨탕</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부대찌게</a:t>
            </a:r>
            <a:r>
              <a:rPr lang="en-US" altLang="ko-KR" sz="2400" dirty="0" smtClean="0">
                <a:latin typeface="맑은 고딕" pitchFamily="50" charset="-127"/>
                <a:ea typeface="맑은 고딕" pitchFamily="50" charset="-127"/>
              </a:rPr>
              <a:t>)</a:t>
            </a:r>
            <a:endParaRPr lang="ko-KR" altLang="en-US" sz="2400" dirty="0" smtClean="0">
              <a:latin typeface="맑은 고딕" pitchFamily="50" charset="-127"/>
              <a:ea typeface="맑은 고딕" pitchFamily="50" charset="-12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7236296" y="1790922"/>
            <a:ext cx="1656184"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36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급증하는 남북간 충돌</a:t>
            </a:r>
            <a:endParaRPr lang="en-US" altLang="ko-KR" sz="4000" dirty="0">
              <a:latin typeface="HY헤드라인M" pitchFamily="18" charset="-127"/>
              <a:ea typeface="HY헤드라인M" pitchFamily="18" charset="-127"/>
            </a:endParaRPr>
          </a:p>
        </p:txBody>
      </p:sp>
      <p:sp>
        <p:nvSpPr>
          <p:cNvPr id="15364" name="Rectangle 4"/>
          <p:cNvSpPr>
            <a:spLocks noChangeArrowheads="1"/>
          </p:cNvSpPr>
          <p:nvPr/>
        </p:nvSpPr>
        <p:spPr bwMode="auto">
          <a:xfrm>
            <a:off x="0" y="2171700"/>
            <a:ext cx="9144000" cy="0"/>
          </a:xfrm>
          <a:prstGeom prst="rect">
            <a:avLst/>
          </a:prstGeom>
          <a:noFill/>
          <a:ln w="9525">
            <a:noFill/>
            <a:miter lim="800000"/>
            <a:headEnd/>
            <a:tailEnd/>
          </a:ln>
          <a:effectLst/>
        </p:spPr>
        <p:txBody>
          <a:bodyPr anchor="ctr">
            <a:spAutoFit/>
          </a:bodyPr>
          <a:lstStyle/>
          <a:p>
            <a:endParaRPr lang="ko-KR" altLang="en-US"/>
          </a:p>
        </p:txBody>
      </p:sp>
      <p:graphicFrame>
        <p:nvGraphicFramePr>
          <p:cNvPr id="15682" name="Group 322"/>
          <p:cNvGraphicFramePr>
            <a:graphicFrameLocks noGrp="1"/>
          </p:cNvGraphicFramePr>
          <p:nvPr/>
        </p:nvGraphicFramePr>
        <p:xfrm>
          <a:off x="323528" y="1878672"/>
          <a:ext cx="8496175" cy="4358640"/>
        </p:xfrm>
        <a:graphic>
          <a:graphicData uri="http://schemas.openxmlformats.org/drawingml/2006/table">
            <a:tbl>
              <a:tblPr/>
              <a:tblGrid>
                <a:gridCol w="4319587"/>
                <a:gridCol w="1368276"/>
                <a:gridCol w="1296144"/>
                <a:gridCol w="1512168"/>
              </a:tblGrid>
              <a:tr h="307610">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 </a:t>
                      </a:r>
                      <a:endParaRPr kumimoji="1" lang="en-US" altLang="ko-KR" sz="18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1965</a:t>
                      </a:r>
                      <a:r>
                        <a:rPr kumimoji="1" lang="ko-KR" altLang="en-US"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년</a:t>
                      </a:r>
                      <a:endPar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1966</a:t>
                      </a: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년</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1967</a:t>
                      </a:r>
                      <a:r>
                        <a:rPr kumimoji="1" lang="ko-KR" altLang="en-US"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년</a:t>
                      </a:r>
                      <a:endPar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DMZ </a:t>
                      </a:r>
                      <a:r>
                        <a:rPr kumimoji="1" lang="ko-KR" altLang="en-US"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충돌 사건</a:t>
                      </a:r>
                      <a:endPar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42</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37</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423 (286)</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DMZ </a:t>
                      </a: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남쪽에서의 충돌</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17</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13</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smtClean="0">
                          <a:ln>
                            <a:noFill/>
                          </a:ln>
                          <a:solidFill>
                            <a:srgbClr val="000000"/>
                          </a:solidFill>
                          <a:effectLst/>
                          <a:latin typeface="맑은 고딕" pitchFamily="50" charset="-127"/>
                          <a:ea typeface="맑은 고딕" pitchFamily="50" charset="-127"/>
                          <a:cs typeface="한컴바탕" pitchFamily="18" charset="-127"/>
                        </a:rPr>
                        <a:t>120</a:t>
                      </a:r>
                      <a:endParaRPr kumimoji="1" lang="en-US" altLang="ko-KR" sz="2000" b="0" i="0" u="none" strike="noStrike" cap="none" normalizeH="0" baseline="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실제 발포 건수</a:t>
                      </a: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a:t>
                      </a:r>
                      <a:r>
                        <a:rPr kumimoji="1" lang="en-US" altLang="ko-KR" sz="2000" b="1" i="0" u="none" strike="noStrike" cap="none" normalizeH="0" baseline="0" dirty="0" err="1" smtClean="0">
                          <a:ln>
                            <a:noFill/>
                          </a:ln>
                          <a:solidFill>
                            <a:schemeClr val="tx1"/>
                          </a:solidFill>
                          <a:effectLst/>
                          <a:latin typeface="맑은 고딕" pitchFamily="50" charset="-127"/>
                          <a:ea typeface="맑은 고딕" pitchFamily="50" charset="-127"/>
                        </a:rPr>
                        <a:t>DMZ+Interior</a:t>
                      </a: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23 (29)</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19 (30)</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117 (132)</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DMZ </a:t>
                      </a:r>
                      <a:r>
                        <a:rPr kumimoji="1" lang="ko-KR" altLang="en-US"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남쪽에서의 발포 건수</a:t>
                      </a:r>
                      <a:endParaRPr kumimoji="1" lang="en-US" altLang="ko-KR" sz="1800" b="1"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6</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11</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95</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DMZ</a:t>
                      </a: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 남부 북한 측 사망자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 (34)</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43 (43)</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224 (146)</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DMZ</a:t>
                      </a: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 남부 나포된 북한 군인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51</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smtClean="0">
                          <a:ln>
                            <a:noFill/>
                          </a:ln>
                          <a:solidFill>
                            <a:srgbClr val="000000"/>
                          </a:solidFill>
                          <a:effectLst/>
                          <a:latin typeface="맑은 고딕" pitchFamily="50" charset="-127"/>
                          <a:ea typeface="맑은 고딕" pitchFamily="50" charset="-127"/>
                          <a:cs typeface="한컴바탕" pitchFamily="18" charset="-127"/>
                        </a:rPr>
                        <a:t>19</a:t>
                      </a:r>
                      <a:endParaRPr kumimoji="1" lang="en-US" altLang="ko-KR" sz="2000" b="0" i="0" u="none" strike="noStrike" cap="none" normalizeH="0" baseline="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50</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유엔군 사상자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21 (40)</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35 (39)</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122  (75)</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유엔군 부상자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6 (49)</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29 (34)</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279 (175)</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남한 경찰 사망자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19</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22</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남한 경찰 부상자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13</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5</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53</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323528" y="1556792"/>
            <a:ext cx="4320480" cy="307777"/>
          </a:xfrm>
          <a:prstGeom prst="rect">
            <a:avLst/>
          </a:prstGeom>
          <a:noFill/>
        </p:spPr>
        <p:txBody>
          <a:bodyPr wrap="square" rtlCol="0">
            <a:spAutoFit/>
          </a:bodyPr>
          <a:lstStyle/>
          <a:p>
            <a:r>
              <a:rPr lang="en-US" altLang="ko-KR" sz="1400" dirty="0" smtClean="0">
                <a:latin typeface="맑은 고딕" pitchFamily="50" charset="-127"/>
                <a:ea typeface="맑은 고딕" pitchFamily="50" charset="-127"/>
              </a:rPr>
              <a:t>(  ) </a:t>
            </a:r>
            <a:r>
              <a:rPr lang="ko-KR" altLang="en-US" sz="1400" dirty="0" smtClean="0">
                <a:latin typeface="맑은 고딕" pitchFamily="50" charset="-127"/>
                <a:ea typeface="맑은 고딕" pitchFamily="50" charset="-127"/>
              </a:rPr>
              <a:t>안은 유엔군이 국무부에 보고한 숫자</a:t>
            </a:r>
            <a:r>
              <a:rPr lang="en-US" altLang="ko-KR" sz="1400" dirty="0" smtClean="0">
                <a:latin typeface="맑은 고딕" pitchFamily="50" charset="-127"/>
                <a:ea typeface="맑은 고딕" pitchFamily="50" charset="-127"/>
              </a:rPr>
              <a:t>.</a:t>
            </a:r>
            <a:endParaRPr lang="ko-KR" altLang="en-US" sz="1400" dirty="0">
              <a:latin typeface="맑은 고딕" pitchFamily="50" charset="-127"/>
              <a:ea typeface="맑은 고딕" pitchFamily="50" charset="-12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유엔군 사령관의 진단</a:t>
            </a:r>
            <a:endParaRPr lang="en-US" altLang="ko-KR" sz="4000" dirty="0">
              <a:latin typeface="HY헤드라인M" pitchFamily="18" charset="-127"/>
              <a:ea typeface="HY헤드라인M" pitchFamily="18" charset="-127"/>
            </a:endParaRPr>
          </a:p>
        </p:txBody>
      </p:sp>
      <p:sp>
        <p:nvSpPr>
          <p:cNvPr id="16387" name="Rectangle 3"/>
          <p:cNvSpPr>
            <a:spLocks noGrp="1" noChangeArrowheads="1"/>
          </p:cNvSpPr>
          <p:nvPr>
            <p:ph type="body" idx="1"/>
          </p:nvPr>
        </p:nvSpPr>
        <p:spPr>
          <a:xfrm>
            <a:off x="457200" y="1600200"/>
            <a:ext cx="8229600" cy="4614882"/>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20000"/>
              </a:lnSpc>
              <a:buFont typeface="+mj-lt"/>
              <a:buAutoNum type="arabicPeriod"/>
            </a:pPr>
            <a:r>
              <a:rPr lang="ko-KR" altLang="en-US" sz="2800" dirty="0" smtClean="0">
                <a:latin typeface="맑은 고딕" pitchFamily="50" charset="-127"/>
                <a:ea typeface="맑은 고딕" pitchFamily="50" charset="-127"/>
              </a:rPr>
              <a:t>북한 측 전술이 변화했다</a:t>
            </a:r>
            <a:r>
              <a:rPr lang="en-US" altLang="ko-KR" sz="2800" dirty="0" smtClean="0">
                <a:latin typeface="맑은 고딕" pitchFamily="50" charset="-127"/>
                <a:ea typeface="맑은 고딕" pitchFamily="50" charset="-127"/>
              </a:rPr>
              <a:t>. </a:t>
            </a:r>
          </a:p>
          <a:p>
            <a:pPr marL="987425" indent="-454025" algn="just">
              <a:lnSpc>
                <a:spcPct val="120000"/>
              </a:lnSpc>
              <a:buFont typeface="+mj-ea"/>
              <a:buAutoNum type="circleNumDbPlain"/>
            </a:pPr>
            <a:r>
              <a:rPr lang="ko-KR" altLang="en-US" sz="2600" dirty="0" smtClean="0">
                <a:latin typeface="맑은 고딕" pitchFamily="50" charset="-127"/>
                <a:ea typeface="맑은 고딕" pitchFamily="50" charset="-127"/>
              </a:rPr>
              <a:t>남한의 전투부대 추가파병을 막기 위한 것</a:t>
            </a:r>
            <a:endParaRPr lang="en-US" altLang="ko-KR" sz="2400" dirty="0" smtClean="0">
              <a:latin typeface="맑은 고딕" pitchFamily="50" charset="-127"/>
              <a:ea typeface="맑은 고딕" pitchFamily="50" charset="-127"/>
            </a:endParaRPr>
          </a:p>
          <a:p>
            <a:pPr marL="987425" indent="0" algn="just">
              <a:lnSpc>
                <a:spcPct val="120000"/>
              </a:lnSpc>
              <a:buNone/>
            </a:pPr>
            <a:r>
              <a:rPr lang="ko-KR" altLang="en-US" sz="2300" dirty="0" smtClean="0">
                <a:latin typeface="맑은 고딕" pitchFamily="50" charset="-127"/>
                <a:ea typeface="맑은 고딕" pitchFamily="50" charset="-127"/>
              </a:rPr>
              <a:t>북한이 자원 군인을 베트남에 보낼 때 한 김일성 연설</a:t>
            </a:r>
            <a:endParaRPr lang="en-US" altLang="ko-KR" sz="2300" dirty="0" smtClean="0">
              <a:latin typeface="맑은 고딕" pitchFamily="50" charset="-127"/>
              <a:ea typeface="맑은 고딕" pitchFamily="50" charset="-127"/>
            </a:endParaRPr>
          </a:p>
          <a:p>
            <a:pPr marL="1047750" indent="-514350" algn="just">
              <a:lnSpc>
                <a:spcPct val="120000"/>
              </a:lnSpc>
              <a:buFont typeface="+mj-ea"/>
              <a:buAutoNum type="circleNumDbPlain" startAt="2"/>
            </a:pPr>
            <a:r>
              <a:rPr lang="ko-KR" altLang="en-US" sz="2600" dirty="0" smtClean="0">
                <a:latin typeface="맑은 고딕" pitchFamily="50" charset="-127"/>
                <a:ea typeface="맑은 고딕" pitchFamily="50" charset="-127"/>
              </a:rPr>
              <a:t>한반도에서 제</a:t>
            </a:r>
            <a:r>
              <a:rPr lang="en-US" altLang="ko-KR" sz="2600" dirty="0" smtClean="0">
                <a:latin typeface="맑은 고딕" pitchFamily="50" charset="-127"/>
                <a:ea typeface="맑은 고딕" pitchFamily="50" charset="-127"/>
              </a:rPr>
              <a:t>2</a:t>
            </a:r>
            <a:r>
              <a:rPr lang="ko-KR" altLang="en-US" sz="2600" dirty="0" smtClean="0">
                <a:latin typeface="맑은 고딕" pitchFamily="50" charset="-127"/>
                <a:ea typeface="맑은 고딕" pitchFamily="50" charset="-127"/>
              </a:rPr>
              <a:t>전선을 만들기 위한 전술</a:t>
            </a:r>
            <a:endParaRPr lang="en-US" altLang="ko-KR" sz="2600" dirty="0" smtClean="0">
              <a:latin typeface="맑은 고딕" pitchFamily="50" charset="-127"/>
              <a:ea typeface="맑은 고딕" pitchFamily="50" charset="-127"/>
            </a:endParaRPr>
          </a:p>
          <a:p>
            <a:pPr marL="987425" indent="0" algn="just">
              <a:lnSpc>
                <a:spcPct val="120000"/>
              </a:lnSpc>
              <a:buNone/>
            </a:pPr>
            <a:r>
              <a:rPr lang="en-US" altLang="ko-KR" sz="2300" dirty="0" smtClean="0">
                <a:latin typeface="맑은 고딕" pitchFamily="50" charset="-127"/>
                <a:ea typeface="맑은 고딕" pitchFamily="50" charset="-127"/>
              </a:rPr>
              <a:t>“</a:t>
            </a:r>
            <a:r>
              <a:rPr lang="ko-KR" altLang="en-US" sz="2300" dirty="0" smtClean="0">
                <a:latin typeface="맑은 고딕" pitchFamily="50" charset="-127"/>
                <a:ea typeface="맑은 고딕" pitchFamily="50" charset="-127"/>
              </a:rPr>
              <a:t>북한은 미국이 베트남에 너무 많이 투여했기 때문에 한국에서는 전쟁을 할 수 없을 것으로 판단하고 있다</a:t>
            </a:r>
            <a:r>
              <a:rPr lang="en-US" altLang="ko-KR" sz="2300" dirty="0" smtClean="0">
                <a:latin typeface="맑은 고딕" pitchFamily="50" charset="-127"/>
                <a:ea typeface="맑은 고딕" pitchFamily="50" charset="-127"/>
              </a:rPr>
              <a:t>.”</a:t>
            </a:r>
          </a:p>
          <a:p>
            <a:pPr marL="1047750" indent="-514350" algn="just">
              <a:lnSpc>
                <a:spcPct val="120000"/>
              </a:lnSpc>
              <a:buFont typeface="+mj-ea"/>
              <a:buAutoNum type="circleNumDbPlain" startAt="3"/>
            </a:pPr>
            <a:r>
              <a:rPr lang="ko-KR" altLang="en-US" sz="2600" dirty="0" smtClean="0">
                <a:latin typeface="맑은 고딕" pitchFamily="50" charset="-127"/>
                <a:ea typeface="맑은 고딕" pitchFamily="50" charset="-127"/>
              </a:rPr>
              <a:t>정전협정 이후 처음으로 북한이 남한 지역에 게릴라 투쟁 지역을 만들려고 한다</a:t>
            </a:r>
            <a:r>
              <a:rPr lang="en-US" altLang="ko-KR" sz="2600" dirty="0" smtClean="0">
                <a:latin typeface="맑은 고딕" pitchFamily="50" charset="-127"/>
                <a:ea typeface="맑은 고딕" pitchFamily="50" charset="-127"/>
              </a:rPr>
              <a:t>. </a:t>
            </a:r>
          </a:p>
          <a:p>
            <a:pPr marL="1047750" indent="-60325" algn="just">
              <a:lnSpc>
                <a:spcPct val="120000"/>
              </a:lnSpc>
              <a:buNone/>
            </a:pPr>
            <a:r>
              <a:rPr lang="ko-KR" altLang="en-US" sz="2300" dirty="0" smtClean="0">
                <a:latin typeface="맑은 고딕" pitchFamily="50" charset="-127"/>
                <a:ea typeface="맑은 고딕" pitchFamily="50" charset="-127"/>
              </a:rPr>
              <a:t>미군 </a:t>
            </a:r>
            <a:r>
              <a:rPr lang="ko-KR" altLang="en-US" sz="2300" dirty="0" err="1" smtClean="0">
                <a:latin typeface="맑은 고딕" pitchFamily="50" charset="-127"/>
                <a:ea typeface="맑은 고딕" pitchFamily="50" charset="-127"/>
              </a:rPr>
              <a:t>바라크</a:t>
            </a:r>
            <a:r>
              <a:rPr lang="ko-KR" altLang="en-US" sz="2300" dirty="0" smtClean="0">
                <a:latin typeface="맑은 고딕" pitchFamily="50" charset="-127"/>
                <a:ea typeface="맑은 고딕" pitchFamily="50" charset="-127"/>
              </a:rPr>
              <a:t> 습격</a:t>
            </a:r>
            <a:r>
              <a:rPr lang="en-US" altLang="ko-KR" sz="2300" dirty="0" smtClean="0">
                <a:latin typeface="맑은 고딕" pitchFamily="50" charset="-127"/>
                <a:ea typeface="맑은 고딕" pitchFamily="50" charset="-127"/>
              </a:rPr>
              <a:t>. </a:t>
            </a:r>
            <a:r>
              <a:rPr lang="ko-KR" altLang="en-US" sz="2300" dirty="0" smtClean="0">
                <a:latin typeface="맑은 고딕" pitchFamily="50" charset="-127"/>
                <a:ea typeface="맑은 고딕" pitchFamily="50" charset="-127"/>
              </a:rPr>
              <a:t>작은 그룹의 침투 시도 등</a:t>
            </a:r>
            <a:r>
              <a:rPr lang="en-US" altLang="ko-KR" sz="2300" dirty="0" smtClean="0">
                <a:latin typeface="맑은 고딕" pitchFamily="50" charset="-127"/>
                <a:ea typeface="맑은 고딕" pitchFamily="50" charset="-127"/>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071546"/>
            <a:ext cx="8229600" cy="5054616"/>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0000"/>
              </a:lnSpc>
              <a:buFont typeface="+mj-lt"/>
              <a:buAutoNum type="arabicPeriod" startAt="2"/>
            </a:pPr>
            <a:r>
              <a:rPr lang="ko-KR" altLang="en-US" sz="2800" dirty="0" smtClean="0">
                <a:latin typeface="맑은 고딕" pitchFamily="50" charset="-127"/>
                <a:ea typeface="맑은 고딕" pitchFamily="50" charset="-127"/>
              </a:rPr>
              <a:t>박정희 대통령의 적극적인 보복 전략</a:t>
            </a:r>
            <a:r>
              <a:rPr lang="en-US" altLang="ko-KR" sz="2800" dirty="0" smtClean="0">
                <a:latin typeface="맑은 고딕" pitchFamily="50" charset="-127"/>
                <a:ea typeface="맑은 고딕" pitchFamily="50" charset="-127"/>
              </a:rPr>
              <a:t>: </a:t>
            </a:r>
          </a:p>
          <a:p>
            <a:pPr marL="533400" indent="0" algn="just">
              <a:lnSpc>
                <a:spcPct val="110000"/>
              </a:lnSpc>
              <a:buNone/>
            </a:pPr>
            <a:r>
              <a:rPr lang="en-US" altLang="ko-KR" sz="2800" dirty="0" smtClean="0">
                <a:latin typeface="맑은 고딕" pitchFamily="50" charset="-127"/>
                <a:ea typeface="맑은 고딕" pitchFamily="50" charset="-127"/>
              </a:rPr>
              <a:t>“It would jeopardize U.S. Congressional support for military assistance to Korea.” </a:t>
            </a:r>
            <a:r>
              <a:rPr lang="en-US" altLang="ko-KR" sz="2400" dirty="0" smtClean="0">
                <a:latin typeface="맑은 고딕" pitchFamily="50" charset="-127"/>
                <a:ea typeface="맑은 고딕" pitchFamily="50" charset="-127"/>
              </a:rPr>
              <a:t>(Telegram 1311 from Seoul, Sep. 13, 1967)</a:t>
            </a:r>
          </a:p>
          <a:p>
            <a:pPr marL="533400" indent="0" algn="just">
              <a:lnSpc>
                <a:spcPct val="110000"/>
              </a:lnSpc>
              <a:buNone/>
            </a:pPr>
            <a:endParaRPr lang="en-US" altLang="ko-KR" sz="800" dirty="0" smtClean="0"/>
          </a:p>
          <a:p>
            <a:pPr marL="533400" indent="0" algn="just">
              <a:lnSpc>
                <a:spcPct val="110000"/>
              </a:lnSpc>
              <a:buNone/>
            </a:pPr>
            <a:r>
              <a:rPr lang="en-US" altLang="ko-KR" sz="2400" dirty="0" smtClean="0"/>
              <a:t>※</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미국의 목적은 더 심각한 긴장을 막는 것이며 한국군이 정전협정을 위반하지 못하도록 하는 것</a:t>
            </a:r>
            <a:r>
              <a:rPr lang="en-US" altLang="ko-KR" sz="2400" dirty="0" smtClean="0">
                <a:latin typeface="맑은 고딕" pitchFamily="50" charset="-127"/>
                <a:ea typeface="맑은 고딕" pitchFamily="50" charset="-127"/>
              </a:rPr>
              <a:t>. ‘The objective of U.S. policy was “to prevent further escalation of tension, to de-escalate if possible, and to ensure the ROK troops do not violate Armistice Agreement.”’ (Telegram 85861 to Seoul, Nov. 16, 1966)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000" dirty="0" smtClean="0">
                <a:latin typeface="HY헤드라인M" pitchFamily="18" charset="-127"/>
                <a:ea typeface="HY헤드라인M" pitchFamily="18" charset="-127"/>
              </a:rPr>
              <a:t>연구의 계기</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p:txBody>
          <a:bodyPr/>
          <a:lstStyle/>
          <a:p>
            <a:pPr marL="533400" indent="-533400">
              <a:lnSpc>
                <a:spcPct val="220000"/>
              </a:lnSpc>
              <a:buFont typeface="Wingdings" pitchFamily="2" charset="2"/>
              <a:buChar char="ü"/>
            </a:pPr>
            <a:r>
              <a:rPr lang="ko-KR" altLang="en-US" sz="2800" dirty="0" smtClean="0">
                <a:latin typeface="맑은 고딕" pitchFamily="50" charset="-127"/>
                <a:ea typeface="맑은 고딕" pitchFamily="50" charset="-127"/>
              </a:rPr>
              <a:t>베트남 학생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아시나요</a:t>
            </a:r>
            <a:endParaRPr lang="en-US" altLang="ko-KR" sz="2800" dirty="0" smtClean="0">
              <a:latin typeface="맑은 고딕" pitchFamily="50" charset="-127"/>
              <a:ea typeface="맑은 고딕" pitchFamily="50" charset="-127"/>
            </a:endParaRPr>
          </a:p>
          <a:p>
            <a:pPr marL="533400" indent="-533400">
              <a:lnSpc>
                <a:spcPct val="220000"/>
              </a:lnSpc>
              <a:buFont typeface="Wingdings" pitchFamily="2" charset="2"/>
              <a:buChar char="ü"/>
            </a:pPr>
            <a:r>
              <a:rPr lang="ko-KR" altLang="en-US" sz="2800" dirty="0" smtClean="0">
                <a:latin typeface="맑은 고딕" pitchFamily="50" charset="-127"/>
                <a:ea typeface="맑은 고딕" pitchFamily="50" charset="-127"/>
              </a:rPr>
              <a:t>박정희 학술대회</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호주</a:t>
            </a:r>
            <a:r>
              <a:rPr lang="en-US" altLang="ko-KR" sz="2800" dirty="0" smtClean="0">
                <a:latin typeface="맑은 고딕" pitchFamily="50" charset="-127"/>
                <a:ea typeface="맑은 고딕" pitchFamily="50" charset="-127"/>
              </a:rPr>
              <a:t>) </a:t>
            </a:r>
          </a:p>
          <a:p>
            <a:pPr marL="533400" indent="-533400">
              <a:lnSpc>
                <a:spcPct val="220000"/>
              </a:lnSpc>
              <a:buFont typeface="Wingdings" pitchFamily="2" charset="2"/>
              <a:buChar char="ü"/>
            </a:pPr>
            <a:r>
              <a:rPr lang="ko-KR" altLang="en-US" sz="2800" dirty="0" smtClean="0">
                <a:latin typeface="맑은 고딕" pitchFamily="50" charset="-127"/>
                <a:ea typeface="맑은 고딕" pitchFamily="50" charset="-127"/>
              </a:rPr>
              <a:t>전쟁특수에 대한 학생들의 반응</a:t>
            </a:r>
            <a:endParaRPr lang="en-US" altLang="ko-KR" sz="2800" dirty="0" smtClean="0">
              <a:latin typeface="맑은 고딕" pitchFamily="50" charset="-127"/>
              <a:ea typeface="맑은 고딕" pitchFamily="50" charset="-127"/>
            </a:endParaRPr>
          </a:p>
          <a:p>
            <a:pPr marL="533400" indent="-533400">
              <a:lnSpc>
                <a:spcPct val="220000"/>
              </a:lnSpc>
              <a:buFont typeface="Wingdings" pitchFamily="2" charset="2"/>
              <a:buChar char="ü"/>
            </a:pPr>
            <a:r>
              <a:rPr lang="ko-KR" altLang="en-US" sz="2800" dirty="0" smtClean="0">
                <a:latin typeface="맑은 고딕" pitchFamily="50" charset="-127"/>
                <a:ea typeface="맑은 고딕" pitchFamily="50" charset="-127"/>
              </a:rPr>
              <a:t>세계사적 인식과 너무 다른 한국 내의 인식</a:t>
            </a:r>
            <a:endParaRPr lang="ko-KR" altLang="en-US" sz="2800" dirty="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한국 정부의 공격적인 반 침투 전술</a:t>
            </a:r>
            <a:endParaRPr lang="en-US" altLang="ko-KR" sz="4000" dirty="0">
              <a:latin typeface="HY헤드라인M" pitchFamily="18" charset="-127"/>
              <a:ea typeface="HY헤드라인M" pitchFamily="18" charset="-127"/>
            </a:endParaRPr>
          </a:p>
        </p:txBody>
      </p:sp>
      <p:sp>
        <p:nvSpPr>
          <p:cNvPr id="17411" name="Rectangle 3"/>
          <p:cNvSpPr>
            <a:spLocks noGrp="1" noChangeArrowheads="1"/>
          </p:cNvSpPr>
          <p:nvPr>
            <p:ph type="body" idx="1"/>
          </p:nvPr>
        </p:nvSpPr>
        <p:spPr>
          <a:xfrm>
            <a:off x="457200" y="1600200"/>
            <a:ext cx="8229600" cy="4708525"/>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mj-lt"/>
              <a:buAutoNum type="arabicPeriod"/>
            </a:pPr>
            <a:r>
              <a:rPr lang="en-US" altLang="ko-KR" sz="2800" dirty="0" smtClean="0">
                <a:latin typeface="맑은 고딕" pitchFamily="50" charset="-127"/>
                <a:ea typeface="맑은 고딕" pitchFamily="50" charset="-127"/>
              </a:rPr>
              <a:t>1966</a:t>
            </a:r>
            <a:r>
              <a:rPr lang="ko-KR" altLang="en-US" sz="2800" dirty="0" smtClean="0">
                <a:latin typeface="맑은 고딕" pitchFamily="50" charset="-127"/>
                <a:ea typeface="맑은 고딕" pitchFamily="50" charset="-127"/>
              </a:rPr>
              <a:t>년 북한 공격 경우</a:t>
            </a:r>
            <a:r>
              <a:rPr lang="en-US" altLang="ko-KR" sz="2800" dirty="0" smtClean="0">
                <a:latin typeface="맑은 고딕" pitchFamily="50" charset="-127"/>
                <a:ea typeface="맑은 고딕" pitchFamily="50" charset="-127"/>
              </a:rPr>
              <a:t>. 11</a:t>
            </a:r>
            <a:r>
              <a:rPr lang="ko-KR" altLang="en-US" sz="2800" dirty="0" smtClean="0">
                <a:latin typeface="맑은 고딕" pitchFamily="50" charset="-127"/>
                <a:ea typeface="맑은 고딕" pitchFamily="50" charset="-127"/>
              </a:rPr>
              <a:t>월 초</a:t>
            </a:r>
            <a:r>
              <a:rPr lang="en-US" altLang="ko-KR" sz="2800"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존슨이</a:t>
            </a:r>
            <a:r>
              <a:rPr lang="ko-KR" altLang="en-US" sz="2800" dirty="0" smtClean="0">
                <a:latin typeface="맑은 고딕" pitchFamily="50" charset="-127"/>
                <a:ea typeface="맑은 고딕" pitchFamily="50" charset="-127"/>
              </a:rPr>
              <a:t> 서울에 머무는 동안</a:t>
            </a:r>
            <a:r>
              <a:rPr lang="en-US" altLang="ko-KR" sz="2800"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남한군</a:t>
            </a:r>
            <a:r>
              <a:rPr lang="ko-KR" altLang="en-US" sz="2800" dirty="0" smtClean="0">
                <a:latin typeface="맑은 고딕" pitchFamily="50" charset="-127"/>
                <a:ea typeface="맑은 고딕" pitchFamily="50" charset="-127"/>
              </a:rPr>
              <a:t> 카투사 </a:t>
            </a:r>
            <a:r>
              <a:rPr lang="en-US" altLang="ko-KR" sz="2800" dirty="0" smtClean="0">
                <a:latin typeface="맑은 고딕" pitchFamily="50" charset="-127"/>
                <a:ea typeface="맑은 고딕" pitchFamily="50" charset="-127"/>
              </a:rPr>
              <a:t>1</a:t>
            </a:r>
            <a:r>
              <a:rPr lang="ko-KR" altLang="en-US" sz="2800" dirty="0" smtClean="0">
                <a:latin typeface="맑은 고딕" pitchFamily="50" charset="-127"/>
                <a:ea typeface="맑은 고딕" pitchFamily="50" charset="-127"/>
              </a:rPr>
              <a:t>명</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미군 </a:t>
            </a:r>
            <a:r>
              <a:rPr lang="en-US" altLang="ko-KR" sz="2800" dirty="0" smtClean="0">
                <a:latin typeface="맑은 고딕" pitchFamily="50" charset="-127"/>
                <a:ea typeface="맑은 고딕" pitchFamily="50" charset="-127"/>
              </a:rPr>
              <a:t>6</a:t>
            </a:r>
            <a:r>
              <a:rPr lang="ko-KR" altLang="en-US" sz="2800" dirty="0" smtClean="0">
                <a:latin typeface="맑은 고딕" pitchFamily="50" charset="-127"/>
                <a:ea typeface="맑은 고딕" pitchFamily="50" charset="-127"/>
              </a:rPr>
              <a:t>명 사망</a:t>
            </a:r>
            <a:r>
              <a:rPr lang="en-US" altLang="ko-KR" sz="2800" dirty="0" smtClean="0">
                <a:latin typeface="맑은 고딕" pitchFamily="50" charset="-127"/>
                <a:ea typeface="맑은 고딕" pitchFamily="50" charset="-127"/>
              </a:rPr>
              <a:t>. </a:t>
            </a:r>
          </a:p>
          <a:p>
            <a:pPr marL="1168400" indent="-533400" algn="just">
              <a:buFont typeface="Wingdings" pitchFamily="2" charset="2"/>
              <a:buChar char="Ø"/>
            </a:pPr>
            <a:r>
              <a:rPr lang="ko-KR" altLang="en-US" sz="2400" dirty="0" smtClean="0">
                <a:latin typeface="맑은 고딕" pitchFamily="50" charset="-127"/>
                <a:ea typeface="맑은 고딕" pitchFamily="50" charset="-127"/>
              </a:rPr>
              <a:t>조사 결과 </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26</a:t>
            </a:r>
            <a:r>
              <a:rPr lang="ko-KR" altLang="en-US" sz="2400" dirty="0" smtClean="0">
                <a:latin typeface="맑은 고딕" pitchFamily="50" charset="-127"/>
                <a:ea typeface="맑은 고딕" pitchFamily="50" charset="-127"/>
              </a:rPr>
              <a:t>일 남한군의 북한군 공격에 대한 보복 공격으로 밝혀짐</a:t>
            </a:r>
            <a:r>
              <a:rPr lang="en-US" altLang="ko-KR" sz="2000" dirty="0" smtClean="0">
                <a:latin typeface="맑은 고딕" pitchFamily="50" charset="-127"/>
                <a:ea typeface="맑은 고딕" pitchFamily="50" charset="-127"/>
              </a:rPr>
              <a:t>(Telegram 2417 from Seoul, November 2)</a:t>
            </a:r>
            <a:r>
              <a:rPr lang="en-US" altLang="ko-KR" sz="2400" dirty="0" smtClean="0">
                <a:latin typeface="맑은 고딕" pitchFamily="50" charset="-127"/>
                <a:ea typeface="맑은 고딕" pitchFamily="50" charset="-127"/>
              </a:rPr>
              <a:t>.</a:t>
            </a:r>
          </a:p>
          <a:p>
            <a:pPr marL="1168400" indent="-533400" algn="just">
              <a:buFont typeface="Wingdings" pitchFamily="2" charset="2"/>
              <a:buChar char="Ø"/>
            </a:pPr>
            <a:r>
              <a:rPr lang="ko-KR" altLang="en-US" sz="2400" dirty="0" smtClean="0">
                <a:latin typeface="맑은 고딕" pitchFamily="50" charset="-127"/>
                <a:ea typeface="맑은 고딕" pitchFamily="50" charset="-127"/>
              </a:rPr>
              <a:t>두 가지 가능성</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사실일 가능성 또는 일부러 그렇게 조사했을 가능성</a:t>
            </a:r>
            <a:r>
              <a:rPr lang="en-US" altLang="ko-KR" sz="2000" dirty="0" smtClean="0">
                <a:latin typeface="맑은 고딕" pitchFamily="50" charset="-127"/>
                <a:ea typeface="맑은 고딕" pitchFamily="50" charset="-127"/>
              </a:rPr>
              <a:t>(</a:t>
            </a:r>
            <a:r>
              <a:rPr lang="ko-KR" altLang="en-US" sz="2000" dirty="0" smtClean="0">
                <a:latin typeface="맑은 고딕" pitchFamily="50" charset="-127"/>
                <a:ea typeface="맑은 고딕" pitchFamily="50" charset="-127"/>
              </a:rPr>
              <a:t>추가 파병을 위한 방한</a:t>
            </a:r>
            <a:r>
              <a:rPr lang="en-US" altLang="ko-KR" sz="2000" dirty="0" smtClean="0">
                <a:latin typeface="맑은 고딕" pitchFamily="50" charset="-127"/>
                <a:ea typeface="맑은 고딕" pitchFamily="50" charset="-127"/>
              </a:rPr>
              <a:t>)</a:t>
            </a:r>
            <a:r>
              <a:rPr lang="en-US" altLang="ko-KR" sz="2400" dirty="0" smtClean="0">
                <a:latin typeface="맑은 고딕" pitchFamily="50" charset="-127"/>
                <a:ea typeface="맑은 고딕" pitchFamily="50" charset="-127"/>
              </a:rPr>
              <a:t>.</a:t>
            </a:r>
          </a:p>
          <a:p>
            <a:pPr marL="1168400" indent="-533400" algn="just">
              <a:buFont typeface="Wingdings" pitchFamily="2" charset="2"/>
              <a:buChar char="Ø"/>
            </a:pPr>
            <a:r>
              <a:rPr lang="en-US" altLang="ko-KR" sz="2400" dirty="0" smtClean="0">
                <a:latin typeface="맑은 고딕" pitchFamily="50" charset="-127"/>
                <a:ea typeface="맑은 고딕" pitchFamily="50" charset="-127"/>
              </a:rPr>
              <a:t>“There is no evidence that the North Koreans intend to open a "second front" in the Vietnam War.” </a:t>
            </a:r>
            <a:r>
              <a:rPr lang="en-US" altLang="ko-KR" sz="2000" dirty="0" smtClean="0">
                <a:latin typeface="맑은 고딕" pitchFamily="50" charset="-127"/>
                <a:ea typeface="맑은 고딕" pitchFamily="50" charset="-127"/>
              </a:rPr>
              <a:t>(Intelligence Memorandum No. 1620/66 Washington, November 8, 1966.)</a:t>
            </a:r>
            <a:r>
              <a:rPr lang="en-US" altLang="ko-KR" sz="2400" dirty="0" smtClean="0">
                <a:latin typeface="맑은 고딕" pitchFamily="50" charset="-127"/>
                <a:ea typeface="맑은 고딕" pitchFamily="50" charset="-127"/>
              </a:rPr>
              <a:t> </a:t>
            </a:r>
          </a:p>
          <a:p>
            <a:pPr marL="533400" indent="-533400" algn="just">
              <a:buFont typeface="Wingdings" pitchFamily="2" charset="2"/>
              <a:buChar char="ü"/>
            </a:pPr>
            <a:endParaRPr lang="en-US" altLang="ko-KR" sz="2800" dirty="0" smtClean="0">
              <a:latin typeface="맑은 고딕" pitchFamily="50" charset="-127"/>
              <a:ea typeface="맑은 고딕" pitchFamily="50" charset="-12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1214423"/>
            <a:ext cx="8229600" cy="4714908"/>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200000"/>
              </a:lnSpc>
              <a:buFont typeface="+mj-lt"/>
              <a:buAutoNum type="arabicPeriod" startAt="2"/>
            </a:pPr>
            <a:r>
              <a:rPr lang="en-US" altLang="ko-KR" sz="2800" dirty="0" smtClean="0">
                <a:latin typeface="맑은 고딕" pitchFamily="50" charset="-127"/>
                <a:ea typeface="맑은 고딕" pitchFamily="50" charset="-127"/>
              </a:rPr>
              <a:t>1967</a:t>
            </a:r>
            <a:r>
              <a:rPr lang="ko-KR" altLang="en-US" sz="2800" dirty="0" smtClean="0">
                <a:latin typeface="맑은 고딕" pitchFamily="50" charset="-127"/>
                <a:ea typeface="맑은 고딕" pitchFamily="50" charset="-127"/>
              </a:rPr>
              <a:t>년 </a:t>
            </a:r>
            <a:r>
              <a:rPr lang="en-US" altLang="ko-KR" sz="2800" dirty="0" smtClean="0">
                <a:latin typeface="맑은 고딕" pitchFamily="50" charset="-127"/>
                <a:ea typeface="맑은 고딕" pitchFamily="50" charset="-127"/>
              </a:rPr>
              <a:t>9</a:t>
            </a:r>
            <a:r>
              <a:rPr lang="ko-KR" altLang="en-US" sz="2800" dirty="0" smtClean="0">
                <a:latin typeface="맑은 고딕" pitchFamily="50" charset="-127"/>
                <a:ea typeface="맑은 고딕" pitchFamily="50" charset="-127"/>
              </a:rPr>
              <a:t>월 </a:t>
            </a:r>
            <a:r>
              <a:rPr lang="en-US" altLang="ko-KR" sz="2800" dirty="0" smtClean="0">
                <a:latin typeface="맑은 고딕" pitchFamily="50" charset="-127"/>
                <a:ea typeface="맑은 고딕" pitchFamily="50" charset="-127"/>
              </a:rPr>
              <a:t>4</a:t>
            </a:r>
            <a:r>
              <a:rPr lang="ko-KR" altLang="en-US" sz="2800" dirty="0" smtClean="0">
                <a:latin typeface="맑은 고딕" pitchFamily="50" charset="-127"/>
                <a:ea typeface="맑은 고딕" pitchFamily="50" charset="-127"/>
              </a:rPr>
              <a:t>일</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 국방부장관은 가장 큰 골칫거리</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엘리트 부대를 훈련시켜서 자꾸 북한에 침투시키려고 한다</a:t>
            </a:r>
            <a:r>
              <a:rPr lang="en-US" altLang="ko-KR" sz="2800" dirty="0" smtClean="0">
                <a:latin typeface="맑은 고딕" pitchFamily="50" charset="-127"/>
                <a:ea typeface="맑은 고딕" pitchFamily="50" charset="-127"/>
              </a:rPr>
              <a:t>. </a:t>
            </a:r>
          </a:p>
          <a:p>
            <a:pPr marL="533400" indent="-533400" algn="just">
              <a:lnSpc>
                <a:spcPct val="200000"/>
              </a:lnSpc>
              <a:buFont typeface="+mj-lt"/>
              <a:buAutoNum type="arabicPeriod" startAt="2"/>
            </a:pPr>
            <a:r>
              <a:rPr lang="en-US" altLang="ko-KR" sz="2800" dirty="0" smtClean="0">
                <a:latin typeface="맑은 고딕" pitchFamily="50" charset="-127"/>
                <a:ea typeface="맑은 고딕" pitchFamily="50" charset="-127"/>
              </a:rPr>
              <a:t>1968</a:t>
            </a:r>
            <a:r>
              <a:rPr lang="ko-KR" altLang="en-US" sz="2800" dirty="0" smtClean="0">
                <a:latin typeface="맑은 고딕" pitchFamily="50" charset="-127"/>
                <a:ea typeface="맑은 고딕" pitchFamily="50" charset="-127"/>
              </a:rPr>
              <a:t>년 </a:t>
            </a:r>
            <a:r>
              <a:rPr lang="ko-KR" altLang="en-US" sz="2800" dirty="0" err="1" smtClean="0">
                <a:latin typeface="맑은 고딕" pitchFamily="50" charset="-127"/>
                <a:ea typeface="맑은 고딕" pitchFamily="50" charset="-127"/>
              </a:rPr>
              <a:t>밴스</a:t>
            </a:r>
            <a:r>
              <a:rPr lang="ko-KR" altLang="en-US" sz="2800" dirty="0" smtClean="0">
                <a:latin typeface="맑은 고딕" pitchFamily="50" charset="-127"/>
                <a:ea typeface="맑은 고딕" pitchFamily="50" charset="-127"/>
              </a:rPr>
              <a:t> 특사의 내한</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전체 발생 건수의 </a:t>
            </a:r>
            <a:r>
              <a:rPr lang="en-US" altLang="ko-KR" sz="2800" dirty="0" smtClean="0">
                <a:latin typeface="맑은 고딕" pitchFamily="50" charset="-127"/>
                <a:ea typeface="맑은 고딕" pitchFamily="50" charset="-127"/>
              </a:rPr>
              <a:t>1/3</a:t>
            </a:r>
            <a:r>
              <a:rPr lang="ko-KR" altLang="en-US" sz="2800" dirty="0" smtClean="0">
                <a:latin typeface="맑은 고딕" pitchFamily="50" charset="-127"/>
                <a:ea typeface="맑은 고딕" pitchFamily="50" charset="-127"/>
              </a:rPr>
              <a:t>은 남한 정부에 책임이 있다</a:t>
            </a:r>
            <a:r>
              <a:rPr lang="en-US" altLang="ko-KR" sz="2800" dirty="0" smtClean="0">
                <a:latin typeface="맑은 고딕" pitchFamily="50" charset="-127"/>
                <a:ea typeface="맑은 고딕" pitchFamily="50" charset="-127"/>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적극적 보복의 이유</a:t>
            </a:r>
            <a:endParaRPr lang="en-US" altLang="ko-KR" sz="4000" dirty="0">
              <a:latin typeface="HY헤드라인M" pitchFamily="18" charset="-127"/>
              <a:ea typeface="HY헤드라인M" pitchFamily="18" charset="-127"/>
            </a:endParaRPr>
          </a:p>
        </p:txBody>
      </p:sp>
      <p:sp>
        <p:nvSpPr>
          <p:cNvPr id="20483"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432000" algn="just">
              <a:buFont typeface="+mj-lt"/>
              <a:buAutoNum type="arabicPeriod"/>
            </a:pPr>
            <a:r>
              <a:rPr lang="ko-KR" altLang="en-US" sz="2800" b="1" dirty="0" err="1" smtClean="0">
                <a:latin typeface="맑은 고딕" pitchFamily="50" charset="-127"/>
                <a:ea typeface="맑은 고딕" pitchFamily="50" charset="-127"/>
              </a:rPr>
              <a:t>남한군의</a:t>
            </a:r>
            <a:r>
              <a:rPr lang="ko-KR" altLang="en-US" sz="2800" b="1" dirty="0" smtClean="0">
                <a:latin typeface="맑은 고딕" pitchFamily="50" charset="-127"/>
                <a:ea typeface="맑은 고딕" pitchFamily="50" charset="-127"/>
              </a:rPr>
              <a:t> 사기 문제</a:t>
            </a:r>
            <a:r>
              <a:rPr lang="en-US" altLang="ko-KR" sz="24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(Intelligence Memorandum No. 1620/66 Washington, November 8, 1966.)</a:t>
            </a:r>
          </a:p>
          <a:p>
            <a:pPr marL="533400" indent="-432000" algn="just">
              <a:buFont typeface="+mj-lt"/>
              <a:buAutoNum type="arabicPeriod"/>
            </a:pPr>
            <a:r>
              <a:rPr lang="ko-KR" altLang="en-US" sz="2800" b="1" dirty="0" smtClean="0">
                <a:latin typeface="맑은 고딕" pitchFamily="50" charset="-127"/>
                <a:ea typeface="맑은 고딕" pitchFamily="50" charset="-127"/>
              </a:rPr>
              <a:t>유엔군 사령관의 애매한 태도</a:t>
            </a:r>
            <a:r>
              <a:rPr lang="en-US" altLang="ko-KR" sz="28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(Mr. Bundy's Meeting with Mr. Colby, December 1, 1966.)</a:t>
            </a:r>
          </a:p>
          <a:p>
            <a:pPr marL="533400" indent="-432000" algn="just">
              <a:buFont typeface="+mj-lt"/>
              <a:buAutoNum type="arabicPeriod"/>
            </a:pPr>
            <a:r>
              <a:rPr lang="ko-KR" altLang="en-US" sz="2800" b="1" dirty="0" smtClean="0">
                <a:latin typeface="맑은 고딕" pitchFamily="50" charset="-127"/>
                <a:ea typeface="맑은 고딕" pitchFamily="50" charset="-127"/>
              </a:rPr>
              <a:t>더 많은 원조의 필요성</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더 이상 경제원조가 안 된다면</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이제는 군사적 원조가 필요하다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왜냐하면 안보위기가 고양되는 상황에서 추가 파병을 요구하려면 추가 원조가 필요</a:t>
            </a:r>
            <a:r>
              <a:rPr lang="en-US" altLang="ko-KR" sz="28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(Telegram 1120 from Seoul, September 5, and letter from President Pak to President Johnson, September 8, 1967.)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어떻게 이러한 전술이 가능했을까</a:t>
            </a:r>
            <a:r>
              <a:rPr lang="en-US" altLang="ko-KR" sz="4000" dirty="0" smtClean="0">
                <a:latin typeface="HY헤드라인M" pitchFamily="18" charset="-127"/>
                <a:ea typeface="HY헤드라인M" pitchFamily="18" charset="-127"/>
              </a:rPr>
              <a:t>?</a:t>
            </a:r>
            <a:endParaRPr lang="en-US" altLang="ko-KR" sz="4000" dirty="0">
              <a:latin typeface="HY헤드라인M" pitchFamily="18" charset="-127"/>
              <a:ea typeface="HY헤드라인M" pitchFamily="18" charset="-127"/>
            </a:endParaRPr>
          </a:p>
        </p:txBody>
      </p:sp>
      <p:sp>
        <p:nvSpPr>
          <p:cNvPr id="22531" name="Rectangle 3"/>
          <p:cNvSpPr>
            <a:spLocks noGrp="1" noChangeArrowheads="1"/>
          </p:cNvSpPr>
          <p:nvPr>
            <p:ph type="body" idx="1"/>
          </p:nvPr>
        </p:nvSpPr>
        <p:spPr>
          <a:xfrm>
            <a:off x="457200" y="1600200"/>
            <a:ext cx="8229600" cy="499745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미국의 계속되는 파병 요구</a:t>
            </a:r>
            <a:r>
              <a:rPr lang="en-US" altLang="ko-KR" sz="2800" dirty="0" smtClean="0">
                <a:latin typeface="맑은 고딕" pitchFamily="50" charset="-127"/>
                <a:ea typeface="맑은 고딕" pitchFamily="50" charset="-127"/>
              </a:rPr>
              <a:t>. 1967</a:t>
            </a:r>
            <a:r>
              <a:rPr lang="ko-KR" altLang="en-US" sz="2800" dirty="0" smtClean="0">
                <a:latin typeface="맑은 고딕" pitchFamily="50" charset="-127"/>
                <a:ea typeface="맑은 고딕" pitchFamily="50" charset="-127"/>
              </a:rPr>
              <a:t>년 중반까지 미국은 전체 인구의 </a:t>
            </a:r>
            <a:r>
              <a:rPr lang="en-US" altLang="ko-KR" sz="2800" dirty="0" smtClean="0">
                <a:latin typeface="맑은 고딕" pitchFamily="50" charset="-127"/>
                <a:ea typeface="맑은 고딕" pitchFamily="50" charset="-127"/>
              </a:rPr>
              <a:t>25%</a:t>
            </a:r>
            <a:r>
              <a:rPr lang="ko-KR" altLang="en-US" sz="2800" dirty="0" smtClean="0">
                <a:latin typeface="맑은 고딕" pitchFamily="50" charset="-127"/>
                <a:ea typeface="맑은 고딕" pitchFamily="50" charset="-127"/>
              </a:rPr>
              <a:t>를 파병</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한국도 그 정도가 되려면 최소한 </a:t>
            </a:r>
            <a:r>
              <a:rPr lang="en-US" altLang="ko-KR" sz="2800" dirty="0" smtClean="0">
                <a:latin typeface="맑은 고딕" pitchFamily="50" charset="-127"/>
                <a:ea typeface="맑은 고딕" pitchFamily="50" charset="-127"/>
              </a:rPr>
              <a:t>7</a:t>
            </a:r>
            <a:r>
              <a:rPr lang="ko-KR" altLang="en-US" sz="2800" dirty="0" smtClean="0">
                <a:latin typeface="맑은 고딕" pitchFamily="50" charset="-127"/>
                <a:ea typeface="맑은 고딕" pitchFamily="50" charset="-127"/>
              </a:rPr>
              <a:t>만 </a:t>
            </a:r>
            <a:r>
              <a:rPr lang="en-US" altLang="ko-KR" sz="2800" dirty="0" smtClean="0">
                <a:latin typeface="맑은 고딕" pitchFamily="50" charset="-127"/>
                <a:ea typeface="맑은 고딕" pitchFamily="50" charset="-127"/>
              </a:rPr>
              <a:t>2,500</a:t>
            </a:r>
            <a:r>
              <a:rPr lang="ko-KR" altLang="en-US" sz="2800" dirty="0" smtClean="0">
                <a:latin typeface="맑은 고딕" pitchFamily="50" charset="-127"/>
                <a:ea typeface="맑은 고딕" pitchFamily="50" charset="-127"/>
              </a:rPr>
              <a:t>명을 파병해야 한다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한국군에 들어가는 돈은 다른 나라에 비해 훨씬 싸다</a:t>
            </a:r>
            <a:r>
              <a:rPr lang="en-US" altLang="ko-KR" sz="2800" dirty="0" smtClean="0">
                <a:latin typeface="맑은 고딕" pitchFamily="50" charset="-127"/>
                <a:ea typeface="맑은 고딕" pitchFamily="50" charset="-127"/>
              </a:rPr>
              <a:t>. </a:t>
            </a:r>
            <a:r>
              <a:rPr lang="en-US" altLang="ko-KR" sz="2000" dirty="0" smtClean="0">
                <a:latin typeface="맑은 고딕" pitchFamily="50" charset="-127"/>
                <a:ea typeface="맑은 고딕" pitchFamily="50" charset="-127"/>
              </a:rPr>
              <a:t>(Telegram From the Department of State to the Embassy in Korea, Washington, November 19, 1966.)</a:t>
            </a:r>
          </a:p>
          <a:p>
            <a:pPr marL="533400" indent="92075" algn="just">
              <a:lnSpc>
                <a:spcPct val="120000"/>
              </a:lnSpc>
              <a:buNone/>
            </a:pP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우리는 우리의 다른 목적들을 성공적으로 수행하기 위하여 박정희를 돕는 데 필요한 것들을 해주어야 한다</a:t>
            </a:r>
            <a:r>
              <a:rPr lang="en-US" altLang="ko-KR" sz="28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a:t>
            </a:r>
            <a:r>
              <a:rPr lang="en-US" altLang="ko-KR" sz="2400" dirty="0" err="1" smtClean="0">
                <a:latin typeface="맑은 고딕" pitchFamily="50" charset="-127"/>
                <a:ea typeface="맑은 고딕" pitchFamily="50" charset="-127"/>
              </a:rPr>
              <a:t>Embtel</a:t>
            </a:r>
            <a:r>
              <a:rPr lang="en-US" altLang="ko-KR" sz="2400" dirty="0" smtClean="0">
                <a:latin typeface="맑은 고딕" pitchFamily="50" charset="-127"/>
                <a:ea typeface="맑은 고딕" pitchFamily="50" charset="-127"/>
              </a:rPr>
              <a:t>, August 23, 1967.)</a:t>
            </a:r>
          </a:p>
        </p:txBody>
      </p:sp>
      <p:sp>
        <p:nvSpPr>
          <p:cNvPr id="4" name="오른쪽 화살표 3"/>
          <p:cNvSpPr/>
          <p:nvPr/>
        </p:nvSpPr>
        <p:spPr>
          <a:xfrm>
            <a:off x="611560" y="4725144"/>
            <a:ext cx="360040" cy="2160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CET0036460_1"/>
          <p:cNvPicPr>
            <a:picLocks noChangeAspect="1" noChangeArrowheads="1"/>
          </p:cNvPicPr>
          <p:nvPr/>
        </p:nvPicPr>
        <p:blipFill>
          <a:blip r:embed="rId2" cstate="print"/>
          <a:srcRect/>
          <a:stretch>
            <a:fillRect/>
          </a:stretch>
        </p:blipFill>
        <p:spPr bwMode="auto">
          <a:xfrm>
            <a:off x="287360" y="1124571"/>
            <a:ext cx="4248844" cy="3169178"/>
          </a:xfrm>
          <a:prstGeom prst="rect">
            <a:avLst/>
          </a:prstGeom>
          <a:noFill/>
        </p:spPr>
      </p:pic>
      <p:pic>
        <p:nvPicPr>
          <p:cNvPr id="50181" name="Picture 5" descr="CET0036460_2"/>
          <p:cNvPicPr>
            <a:picLocks noChangeAspect="1" noChangeArrowheads="1"/>
          </p:cNvPicPr>
          <p:nvPr/>
        </p:nvPicPr>
        <p:blipFill>
          <a:blip r:embed="rId3" cstate="print"/>
          <a:srcRect/>
          <a:stretch>
            <a:fillRect/>
          </a:stretch>
        </p:blipFill>
        <p:spPr bwMode="auto">
          <a:xfrm>
            <a:off x="4644007" y="1124571"/>
            <a:ext cx="4404793" cy="4464496"/>
          </a:xfrm>
          <a:prstGeom prst="rect">
            <a:avLst/>
          </a:prstGeom>
          <a:noFill/>
        </p:spPr>
      </p:pic>
      <p:sp>
        <p:nvSpPr>
          <p:cNvPr id="50182" name="Rectangle 6"/>
          <p:cNvSpPr>
            <a:spLocks noChangeArrowheads="1"/>
          </p:cNvSpPr>
          <p:nvPr/>
        </p:nvSpPr>
        <p:spPr bwMode="auto">
          <a:xfrm>
            <a:off x="251520" y="4508947"/>
            <a:ext cx="4320480" cy="1080293"/>
          </a:xfrm>
          <a:prstGeom prst="rect">
            <a:avLst/>
          </a:prstGeom>
          <a:noFill/>
          <a:ln w="9525">
            <a:solidFill>
              <a:schemeClr val="tx1"/>
            </a:solidFill>
            <a:miter lim="800000"/>
            <a:headEnd/>
            <a:tailEnd/>
          </a:ln>
          <a:effectLst/>
        </p:spPr>
        <p:txBody>
          <a:bodyPr wrap="none" anchor="ctr"/>
          <a:lstStyle/>
          <a:p>
            <a:pPr algn="ctr"/>
            <a:r>
              <a:rPr lang="en-US" altLang="ko-KR" dirty="0">
                <a:latin typeface="맑은 고딕" pitchFamily="50" charset="-127"/>
                <a:ea typeface="맑은 고딕" pitchFamily="50" charset="-127"/>
              </a:rPr>
              <a:t>ASPAC in 1966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결과는</a:t>
            </a:r>
            <a:r>
              <a:rPr lang="en-US" altLang="ko-KR" sz="4000" dirty="0" smtClean="0">
                <a:latin typeface="HY헤드라인M" pitchFamily="18" charset="-127"/>
                <a:ea typeface="HY헤드라인M" pitchFamily="18" charset="-127"/>
              </a:rPr>
              <a:t>? </a:t>
            </a:r>
            <a:endParaRPr lang="en-US" altLang="ko-KR" sz="4000" dirty="0">
              <a:latin typeface="HY헤드라인M" pitchFamily="18" charset="-127"/>
              <a:ea typeface="HY헤드라인M" pitchFamily="18" charset="-127"/>
            </a:endParaRPr>
          </a:p>
        </p:txBody>
      </p:sp>
      <p:sp>
        <p:nvSpPr>
          <p:cNvPr id="30723" name="Rectangle 3"/>
          <p:cNvSpPr>
            <a:spLocks noGrp="1" noChangeArrowheads="1"/>
          </p:cNvSpPr>
          <p:nvPr>
            <p:ph type="body" idx="1"/>
          </p:nvPr>
        </p:nvSpPr>
        <p:spPr>
          <a:xfrm>
            <a:off x="457200" y="1600200"/>
            <a:ext cx="8229600" cy="4924425"/>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4000"/>
              </a:lnSpc>
              <a:buFont typeface="+mj-lt"/>
              <a:buAutoNum type="arabicPeriod"/>
            </a:pPr>
            <a:r>
              <a:rPr lang="ko-KR" altLang="en-US" sz="2800" b="1" dirty="0" smtClean="0">
                <a:latin typeface="맑은 고딕" pitchFamily="50" charset="-127"/>
                <a:ea typeface="맑은 고딕" pitchFamily="50" charset="-127"/>
              </a:rPr>
              <a:t>권고와 압력</a:t>
            </a:r>
            <a:r>
              <a:rPr lang="en-US" altLang="ko-KR" sz="28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“Rusk reminded </a:t>
            </a:r>
            <a:r>
              <a:rPr lang="en-US" altLang="ko-KR" sz="2400" dirty="0" err="1" smtClean="0">
                <a:latin typeface="맑은 고딕" pitchFamily="50" charset="-127"/>
                <a:ea typeface="맑은 고딕" pitchFamily="50" charset="-127"/>
              </a:rPr>
              <a:t>Choe</a:t>
            </a:r>
            <a:r>
              <a:rPr lang="en-US" altLang="ko-KR" sz="2400" dirty="0" smtClean="0">
                <a:latin typeface="맑은 고딕" pitchFamily="50" charset="-127"/>
                <a:ea typeface="맑은 고딕" pitchFamily="50" charset="-127"/>
              </a:rPr>
              <a:t> of the consequences of any significant North-South conflict and stated that “if any such clash occurred the ROKG should appear to be the victim of aggression” since the ROK “needs the support and sympathy of many foreign governments.””</a:t>
            </a:r>
            <a:r>
              <a:rPr lang="en-US" altLang="ko-KR" sz="2800" dirty="0" smtClean="0">
                <a:latin typeface="맑은 고딕" pitchFamily="50" charset="-127"/>
                <a:ea typeface="맑은 고딕" pitchFamily="50" charset="-127"/>
              </a:rPr>
              <a:t> </a:t>
            </a:r>
            <a:r>
              <a:rPr lang="en-US" altLang="ko-KR" sz="2000" dirty="0" smtClean="0">
                <a:latin typeface="맑은 고딕" pitchFamily="50" charset="-127"/>
                <a:ea typeface="맑은 고딕" pitchFamily="50" charset="-127"/>
              </a:rPr>
              <a:t>(Memorandum of Conversation, November 13, 1967.)</a:t>
            </a:r>
          </a:p>
          <a:p>
            <a:pPr marL="533400" indent="-533400" algn="just">
              <a:lnSpc>
                <a:spcPct val="114000"/>
              </a:lnSpc>
              <a:buFont typeface="+mj-lt"/>
              <a:buAutoNum type="arabicPeriod"/>
            </a:pPr>
            <a:r>
              <a:rPr lang="ko-KR" altLang="en-US" sz="2800" b="1" dirty="0" smtClean="0">
                <a:latin typeface="맑은 고딕" pitchFamily="50" charset="-127"/>
                <a:ea typeface="맑은 고딕" pitchFamily="50" charset="-127"/>
              </a:rPr>
              <a:t>한미관계의 악화</a:t>
            </a:r>
            <a:r>
              <a:rPr lang="en-US" altLang="ko-KR" sz="28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“In short, they see the 50,000 ROK troops in Vietnam as their "</a:t>
            </a:r>
            <a:r>
              <a:rPr lang="en-US" altLang="ko-KR" sz="2400" dirty="0" err="1" smtClean="0">
                <a:latin typeface="맑은 고딕" pitchFamily="50" charset="-127"/>
                <a:ea typeface="맑은 고딕" pitchFamily="50" charset="-127"/>
              </a:rPr>
              <a:t>Alladin's</a:t>
            </a:r>
            <a:r>
              <a:rPr lang="en-US" altLang="ko-KR" sz="2400" dirty="0" smtClean="0">
                <a:latin typeface="맑은 고딕" pitchFamily="50" charset="-127"/>
                <a:ea typeface="맑은 고딕" pitchFamily="50" charset="-127"/>
              </a:rPr>
              <a:t> Lamp" to make all their dreams come true.” </a:t>
            </a:r>
            <a:r>
              <a:rPr lang="en-US" altLang="ko-KR" sz="2000" dirty="0" smtClean="0">
                <a:latin typeface="맑은 고딕" pitchFamily="50" charset="-127"/>
                <a:ea typeface="맑은 고딕" pitchFamily="50" charset="-127"/>
              </a:rPr>
              <a:t>(</a:t>
            </a:r>
            <a:r>
              <a:rPr lang="en-US" altLang="ko-KR" sz="2000" dirty="0" err="1" smtClean="0">
                <a:latin typeface="맑은 고딕" pitchFamily="50" charset="-127"/>
                <a:ea typeface="맑은 고딕" pitchFamily="50" charset="-127"/>
              </a:rPr>
              <a:t>Embtel</a:t>
            </a:r>
            <a:r>
              <a:rPr lang="en-US" altLang="ko-KR" sz="2000" dirty="0" smtClean="0">
                <a:latin typeface="맑은 고딕" pitchFamily="50" charset="-127"/>
                <a:ea typeface="맑은 고딕" pitchFamily="50" charset="-127"/>
              </a:rPr>
              <a:t>, November 25, 1967.)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결과적으로</a:t>
            </a:r>
            <a:endParaRPr lang="en-US" altLang="ko-KR" sz="4000" dirty="0">
              <a:latin typeface="HY헤드라인M" pitchFamily="18" charset="-127"/>
              <a:ea typeface="HY헤드라인M" pitchFamily="18" charset="-127"/>
            </a:endParaRPr>
          </a:p>
        </p:txBody>
      </p:sp>
      <p:sp>
        <p:nvSpPr>
          <p:cNvPr id="43011"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한미관계는 계속 좋았는가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결정적 찬스를 놓친 것은 아닌가</a:t>
            </a:r>
            <a:r>
              <a:rPr lang="en-US" altLang="ko-KR" sz="2800" dirty="0" smtClean="0">
                <a:latin typeface="맑은 고딕" pitchFamily="50" charset="-127"/>
                <a:ea typeface="맑은 고딕" pitchFamily="50" charset="-127"/>
              </a:rPr>
              <a:t>? </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미국의 요구를 수용함으로써 허니문 관계를 만들 수 있었지만</a:t>
            </a:r>
            <a:r>
              <a:rPr lang="en-US" altLang="ko-KR" sz="2800" dirty="0" smtClean="0">
                <a:latin typeface="맑은 고딕" pitchFamily="50" charset="-127"/>
                <a:ea typeface="맑은 고딕" pitchFamily="50" charset="-127"/>
              </a:rPr>
              <a:t>…</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게다가 다른 제</a:t>
            </a:r>
            <a:r>
              <a:rPr lang="en-US" altLang="ko-KR" sz="2800" dirty="0" smtClean="0">
                <a:latin typeface="맑은 고딕" pitchFamily="50" charset="-127"/>
                <a:ea typeface="맑은 고딕" pitchFamily="50" charset="-127"/>
              </a:rPr>
              <a:t>3</a:t>
            </a:r>
            <a:r>
              <a:rPr lang="ko-KR" altLang="en-US" sz="2800" dirty="0" smtClean="0">
                <a:latin typeface="맑은 고딕" pitchFamily="50" charset="-127"/>
                <a:ea typeface="맑은 고딕" pitchFamily="50" charset="-127"/>
              </a:rPr>
              <a:t>세계 국가들로부터의 평가는</a:t>
            </a:r>
            <a:r>
              <a:rPr lang="en-US" altLang="ko-KR" sz="2800" dirty="0" smtClean="0">
                <a:latin typeface="맑은 고딕" pitchFamily="50" charset="-127"/>
                <a:ea typeface="맑은 고딕" pitchFamily="50" charset="-127"/>
              </a:rPr>
              <a:t>? </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주한미군은 감축되지 않았는가</a:t>
            </a:r>
            <a:r>
              <a:rPr lang="en-US" altLang="ko-KR" sz="2800" dirty="0" smtClean="0">
                <a:latin typeface="맑은 고딕" pitchFamily="50" charset="-127"/>
                <a:ea typeface="맑은 고딕" pitchFamily="50" charset="-127"/>
              </a:rPr>
              <a:t>? </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제</a:t>
            </a:r>
            <a:r>
              <a:rPr lang="en-US" altLang="ko-KR" sz="2800" dirty="0" smtClean="0">
                <a:latin typeface="맑은 고딕" pitchFamily="50" charset="-127"/>
                <a:ea typeface="맑은 고딕" pitchFamily="50" charset="-127"/>
              </a:rPr>
              <a:t>2</a:t>
            </a:r>
            <a:r>
              <a:rPr lang="ko-KR" altLang="en-US" sz="2800" dirty="0" smtClean="0">
                <a:latin typeface="맑은 고딕" pitchFamily="50" charset="-127"/>
                <a:ea typeface="맑은 고딕" pitchFamily="50" charset="-127"/>
              </a:rPr>
              <a:t>경제론을 고려한다면</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예비군이나 국민교육헌장은 이미 안보위기 이전에 계획된 것</a:t>
            </a:r>
            <a:r>
              <a:rPr lang="en-US" altLang="ko-KR" sz="2800" dirty="0" smtClean="0">
                <a:latin typeface="맑은 고딕" pitchFamily="50" charset="-127"/>
                <a:ea typeface="맑은 고딕" pitchFamily="50" charset="-127"/>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박정희-닉슨"/>
          <p:cNvPicPr>
            <a:picLocks noChangeAspect="1" noChangeArrowheads="1"/>
          </p:cNvPicPr>
          <p:nvPr/>
        </p:nvPicPr>
        <p:blipFill>
          <a:blip r:embed="rId2" cstate="print"/>
          <a:srcRect/>
          <a:stretch>
            <a:fillRect/>
          </a:stretch>
        </p:blipFill>
        <p:spPr bwMode="auto">
          <a:xfrm>
            <a:off x="0" y="0"/>
            <a:ext cx="9144000" cy="6872713"/>
          </a:xfrm>
          <a:prstGeom prst="rect">
            <a:avLst/>
          </a:prstGeom>
          <a:noFill/>
        </p:spPr>
      </p:pic>
      <p:sp>
        <p:nvSpPr>
          <p:cNvPr id="39938"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ko-KR" sz="4000" dirty="0">
                <a:latin typeface="HY헤드라인M" pitchFamily="18" charset="-127"/>
                <a:ea typeface="HY헤드라인M" pitchFamily="18" charset="-127"/>
              </a:rPr>
              <a:t>So what?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idx="4294967295"/>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한국의 공헌</a:t>
            </a:r>
            <a:endParaRPr lang="en-US" altLang="ko-KR" sz="4000" dirty="0">
              <a:latin typeface="HY헤드라인M" pitchFamily="18" charset="-127"/>
              <a:ea typeface="HY헤드라인M" pitchFamily="18" charset="-127"/>
            </a:endParaRPr>
          </a:p>
        </p:txBody>
      </p:sp>
      <p:sp>
        <p:nvSpPr>
          <p:cNvPr id="68611" name="Rectangle 5"/>
          <p:cNvSpPr>
            <a:spLocks noGrp="1" noChangeArrowheads="1"/>
          </p:cNvSpPr>
          <p:nvPr>
            <p:ph type="body" sz="half" idx="4294967295"/>
          </p:nvPr>
        </p:nvSpPr>
        <p:spPr>
          <a:xfrm>
            <a:off x="323528" y="1556792"/>
            <a:ext cx="3371850" cy="4267200"/>
          </a:xfrm>
        </p:spPr>
        <p:txBody>
          <a:bodyPr/>
          <a:lstStyle/>
          <a:p>
            <a:pPr indent="-252413">
              <a:buNone/>
            </a:pPr>
            <a:r>
              <a:rPr lang="en-US" altLang="ko-KR" sz="2600" dirty="0">
                <a:latin typeface="맑은 고딕" pitchFamily="50" charset="-127"/>
                <a:ea typeface="맑은 고딕" pitchFamily="50" charset="-127"/>
              </a:rPr>
              <a:t>Original Plan</a:t>
            </a:r>
          </a:p>
        </p:txBody>
      </p:sp>
      <p:sp>
        <p:nvSpPr>
          <p:cNvPr id="68612" name="Rectangle 6"/>
          <p:cNvSpPr>
            <a:spLocks noGrp="1" noChangeArrowheads="1"/>
          </p:cNvSpPr>
          <p:nvPr>
            <p:ph type="body" sz="half" idx="4294967295"/>
          </p:nvPr>
        </p:nvSpPr>
        <p:spPr>
          <a:xfrm>
            <a:off x="4743128" y="1556792"/>
            <a:ext cx="3581400" cy="4267200"/>
          </a:xfrm>
        </p:spPr>
        <p:txBody>
          <a:bodyPr/>
          <a:lstStyle/>
          <a:p>
            <a:pPr indent="-252413">
              <a:buNone/>
            </a:pPr>
            <a:r>
              <a:rPr lang="en-US" altLang="ko-KR" sz="2600" dirty="0">
                <a:latin typeface="맑은 고딕" pitchFamily="50" charset="-127"/>
                <a:ea typeface="맑은 고딕" pitchFamily="50" charset="-127"/>
              </a:rPr>
              <a:t>Reality</a:t>
            </a:r>
          </a:p>
        </p:txBody>
      </p:sp>
      <p:sp>
        <p:nvSpPr>
          <p:cNvPr id="68614" name="Rectangle 8"/>
          <p:cNvSpPr>
            <a:spLocks noChangeArrowheads="1"/>
          </p:cNvSpPr>
          <p:nvPr/>
        </p:nvSpPr>
        <p:spPr bwMode="auto">
          <a:xfrm>
            <a:off x="512440" y="2080667"/>
            <a:ext cx="3024262" cy="647700"/>
          </a:xfrm>
          <a:prstGeom prst="rect">
            <a:avLst/>
          </a:prstGeom>
          <a:blipFill>
            <a:blip r:embed="rId2" cstate="print"/>
            <a:tile tx="0" ty="0" sx="100000" sy="100000" flip="none" algn="tl"/>
          </a:blipFill>
          <a:ln w="9525">
            <a:noFill/>
            <a:miter lim="800000"/>
            <a:headEnd/>
            <a:tailEnd/>
          </a:ln>
        </p:spPr>
        <p:txBody>
          <a:bodyPr wrap="none" anchor="ctr"/>
          <a:lstStyle/>
          <a:p>
            <a:pPr algn="ctr"/>
            <a:r>
              <a:rPr lang="en-US" altLang="ko-KR">
                <a:latin typeface="맑은 고딕" pitchFamily="50" charset="-127"/>
                <a:ea typeface="맑은 고딕" pitchFamily="50" charset="-127"/>
              </a:rPr>
              <a:t>More Flag</a:t>
            </a:r>
          </a:p>
        </p:txBody>
      </p:sp>
      <p:sp>
        <p:nvSpPr>
          <p:cNvPr id="68615" name="Rectangle 10"/>
          <p:cNvSpPr>
            <a:spLocks noChangeArrowheads="1"/>
          </p:cNvSpPr>
          <p:nvPr/>
        </p:nvSpPr>
        <p:spPr bwMode="auto">
          <a:xfrm>
            <a:off x="512440" y="2945855"/>
            <a:ext cx="3024262" cy="647700"/>
          </a:xfrm>
          <a:prstGeom prst="rect">
            <a:avLst/>
          </a:prstGeom>
          <a:blipFill>
            <a:blip r:embed="rId2" cstate="print"/>
            <a:tile tx="0" ty="0" sx="100000" sy="100000" flip="none" algn="tl"/>
          </a:blipFill>
          <a:ln w="9525">
            <a:noFill/>
            <a:miter lim="800000"/>
            <a:headEnd/>
            <a:tailEnd/>
          </a:ln>
        </p:spPr>
        <p:txBody>
          <a:bodyPr wrap="none" anchor="ctr"/>
          <a:lstStyle/>
          <a:p>
            <a:pPr algn="ctr"/>
            <a:r>
              <a:rPr lang="en-US" altLang="ko-KR">
                <a:latin typeface="맑은 고딕" pitchFamily="50" charset="-127"/>
                <a:ea typeface="맑은 고딕" pitchFamily="50" charset="-127"/>
              </a:rPr>
              <a:t>More ROK combat troops</a:t>
            </a:r>
          </a:p>
        </p:txBody>
      </p:sp>
      <p:sp>
        <p:nvSpPr>
          <p:cNvPr id="68616" name="Rectangle 11"/>
          <p:cNvSpPr>
            <a:spLocks noChangeArrowheads="1"/>
          </p:cNvSpPr>
          <p:nvPr/>
        </p:nvSpPr>
        <p:spPr bwMode="auto">
          <a:xfrm>
            <a:off x="512440" y="3880892"/>
            <a:ext cx="3024262" cy="647700"/>
          </a:xfrm>
          <a:prstGeom prst="rect">
            <a:avLst/>
          </a:prstGeom>
          <a:blipFill>
            <a:blip r:embed="rId2" cstate="print"/>
            <a:tile tx="0" ty="0" sx="100000" sy="100000" flip="none" algn="tl"/>
          </a:blipFill>
          <a:ln w="9525">
            <a:noFill/>
            <a:miter lim="800000"/>
            <a:headEnd/>
            <a:tailEnd/>
          </a:ln>
        </p:spPr>
        <p:txBody>
          <a:bodyPr wrap="none" anchor="ctr"/>
          <a:lstStyle/>
          <a:p>
            <a:pPr algn="ctr"/>
            <a:r>
              <a:rPr lang="en-US" altLang="ko-KR">
                <a:latin typeface="맑은 고딕" pitchFamily="50" charset="-127"/>
                <a:ea typeface="맑은 고딕" pitchFamily="50" charset="-127"/>
              </a:rPr>
              <a:t>Downsizing US Troops</a:t>
            </a:r>
          </a:p>
          <a:p>
            <a:pPr algn="ctr"/>
            <a:r>
              <a:rPr lang="en-US" altLang="ko-KR">
                <a:latin typeface="맑은 고딕" pitchFamily="50" charset="-127"/>
                <a:ea typeface="맑은 고딕" pitchFamily="50" charset="-127"/>
              </a:rPr>
              <a:t>Both Vietnam and Korea</a:t>
            </a:r>
          </a:p>
        </p:txBody>
      </p:sp>
      <p:sp>
        <p:nvSpPr>
          <p:cNvPr id="68617" name="Rectangle 12"/>
          <p:cNvSpPr>
            <a:spLocks noChangeArrowheads="1"/>
          </p:cNvSpPr>
          <p:nvPr/>
        </p:nvSpPr>
        <p:spPr bwMode="auto">
          <a:xfrm>
            <a:off x="512440" y="5661620"/>
            <a:ext cx="3024262" cy="647700"/>
          </a:xfrm>
          <a:prstGeom prst="rect">
            <a:avLst/>
          </a:prstGeom>
          <a:blipFill>
            <a:blip r:embed="rId2" cstate="print"/>
            <a:tile tx="0" ty="0" sx="100000" sy="100000" flip="none" algn="tl"/>
          </a:blipFill>
          <a:ln w="9525">
            <a:noFill/>
            <a:miter lim="800000"/>
            <a:headEnd/>
            <a:tailEnd/>
          </a:ln>
        </p:spPr>
        <p:txBody>
          <a:bodyPr wrap="none" anchor="ctr"/>
          <a:lstStyle/>
          <a:p>
            <a:pPr algn="ctr"/>
            <a:r>
              <a:rPr lang="en-US" altLang="ko-KR">
                <a:latin typeface="맑은 고딕" pitchFamily="50" charset="-127"/>
                <a:ea typeface="맑은 고딕" pitchFamily="50" charset="-127"/>
              </a:rPr>
              <a:t>Win-Win</a:t>
            </a:r>
          </a:p>
        </p:txBody>
      </p:sp>
      <p:sp>
        <p:nvSpPr>
          <p:cNvPr id="68618" name="Rectangle 13"/>
          <p:cNvSpPr>
            <a:spLocks noChangeArrowheads="1"/>
          </p:cNvSpPr>
          <p:nvPr/>
        </p:nvSpPr>
        <p:spPr bwMode="auto">
          <a:xfrm>
            <a:off x="4834434" y="2080667"/>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a:latin typeface="맑은 고딕" pitchFamily="50" charset="-127"/>
                <a:ea typeface="맑은 고딕" pitchFamily="50" charset="-127"/>
              </a:rPr>
              <a:t>More Flag</a:t>
            </a:r>
          </a:p>
        </p:txBody>
      </p:sp>
      <p:sp>
        <p:nvSpPr>
          <p:cNvPr id="68619" name="Rectangle 14"/>
          <p:cNvSpPr>
            <a:spLocks noChangeArrowheads="1"/>
          </p:cNvSpPr>
          <p:nvPr/>
        </p:nvSpPr>
        <p:spPr bwMode="auto">
          <a:xfrm>
            <a:off x="4832846" y="2854300"/>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a:latin typeface="맑은 고딕" pitchFamily="50" charset="-127"/>
                <a:ea typeface="맑은 고딕" pitchFamily="50" charset="-127"/>
              </a:rPr>
              <a:t>ROK combat troops</a:t>
            </a:r>
          </a:p>
        </p:txBody>
      </p:sp>
      <p:sp>
        <p:nvSpPr>
          <p:cNvPr id="68620" name="Rectangle 15"/>
          <p:cNvSpPr>
            <a:spLocks noChangeArrowheads="1"/>
          </p:cNvSpPr>
          <p:nvPr/>
        </p:nvSpPr>
        <p:spPr bwMode="auto">
          <a:xfrm>
            <a:off x="4832846" y="3645892"/>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dirty="0">
                <a:latin typeface="맑은 고딕" pitchFamily="50" charset="-127"/>
                <a:ea typeface="맑은 고딕" pitchFamily="50" charset="-127"/>
              </a:rPr>
              <a:t>Security Crisis in Korea</a:t>
            </a:r>
          </a:p>
          <a:p>
            <a:pPr algn="ctr"/>
            <a:r>
              <a:rPr lang="en-US" altLang="ko-KR" dirty="0">
                <a:latin typeface="맑은 고딕" pitchFamily="50" charset="-127"/>
                <a:ea typeface="맑은 고딕" pitchFamily="50" charset="-127"/>
              </a:rPr>
              <a:t>With </a:t>
            </a:r>
            <a:r>
              <a:rPr lang="en-US" altLang="ko-KR" dirty="0" err="1">
                <a:latin typeface="맑은 고딕" pitchFamily="50" charset="-127"/>
                <a:ea typeface="맑은 고딕" pitchFamily="50" charset="-127"/>
              </a:rPr>
              <a:t>Tet</a:t>
            </a:r>
            <a:r>
              <a:rPr lang="en-US" altLang="ko-KR" dirty="0">
                <a:latin typeface="맑은 고딕" pitchFamily="50" charset="-127"/>
                <a:ea typeface="맑은 고딕" pitchFamily="50" charset="-127"/>
              </a:rPr>
              <a:t>-Offensive</a:t>
            </a:r>
          </a:p>
        </p:txBody>
      </p:sp>
      <p:sp>
        <p:nvSpPr>
          <p:cNvPr id="68621" name="Rectangle 16"/>
          <p:cNvSpPr>
            <a:spLocks noChangeArrowheads="1"/>
          </p:cNvSpPr>
          <p:nvPr/>
        </p:nvSpPr>
        <p:spPr bwMode="auto">
          <a:xfrm>
            <a:off x="4832846" y="4437112"/>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dirty="0">
                <a:latin typeface="맑은 고딕" pitchFamily="50" charset="-127"/>
                <a:ea typeface="맑은 고딕" pitchFamily="50" charset="-127"/>
              </a:rPr>
              <a:t>Downsizing US Troops</a:t>
            </a:r>
          </a:p>
          <a:p>
            <a:pPr algn="ctr"/>
            <a:r>
              <a:rPr lang="en-US" altLang="ko-KR" dirty="0">
                <a:latin typeface="맑은 고딕" pitchFamily="50" charset="-127"/>
                <a:ea typeface="맑은 고딕" pitchFamily="50" charset="-127"/>
              </a:rPr>
              <a:t>Without more ROK troop</a:t>
            </a:r>
          </a:p>
        </p:txBody>
      </p:sp>
      <p:sp>
        <p:nvSpPr>
          <p:cNvPr id="68622" name="Rectangle 17"/>
          <p:cNvSpPr>
            <a:spLocks noChangeArrowheads="1"/>
          </p:cNvSpPr>
          <p:nvPr/>
        </p:nvSpPr>
        <p:spPr bwMode="auto">
          <a:xfrm>
            <a:off x="4834434" y="5661248"/>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dirty="0">
                <a:latin typeface="맑은 고딕" pitchFamily="50" charset="-127"/>
                <a:ea typeface="맑은 고딕" pitchFamily="50" charset="-127"/>
              </a:rPr>
              <a:t>Failure</a:t>
            </a:r>
          </a:p>
        </p:txBody>
      </p:sp>
      <p:sp>
        <p:nvSpPr>
          <p:cNvPr id="68623" name="AutoShape 18"/>
          <p:cNvSpPr>
            <a:spLocks noChangeArrowheads="1"/>
          </p:cNvSpPr>
          <p:nvPr/>
        </p:nvSpPr>
        <p:spPr bwMode="auto">
          <a:xfrm>
            <a:off x="7695503" y="3068960"/>
            <a:ext cx="1295524" cy="1944216"/>
          </a:xfrm>
          <a:prstGeom prst="leftArrowCallout">
            <a:avLst>
              <a:gd name="adj1" fmla="val 40327"/>
              <a:gd name="adj2" fmla="val 40327"/>
              <a:gd name="adj3" fmla="val 16667"/>
              <a:gd name="adj4" fmla="val 66667"/>
            </a:avLst>
          </a:prstGeom>
          <a:blipFill>
            <a:blip r:embed="rId3" cstate="print"/>
            <a:tile tx="0" ty="0" sx="100000" sy="100000" flip="none" algn="tl"/>
          </a:blipFill>
          <a:ln w="9525">
            <a:noFill/>
            <a:miter lim="800000"/>
            <a:headEnd/>
            <a:tailEnd/>
          </a:ln>
        </p:spPr>
        <p:txBody>
          <a:bodyPr wrap="none" anchor="ctr"/>
          <a:lstStyle/>
          <a:p>
            <a:pPr algn="ctr"/>
            <a:r>
              <a:rPr lang="en-US" altLang="ko-KR" b="1" dirty="0">
                <a:latin typeface="맑은 고딕" pitchFamily="50" charset="-127"/>
                <a:ea typeface="맑은 고딕" pitchFamily="50" charset="-127"/>
              </a:rPr>
              <a:t>Armistice</a:t>
            </a:r>
          </a:p>
          <a:p>
            <a:pPr algn="ctr"/>
            <a:r>
              <a:rPr lang="en-US" altLang="ko-KR" b="1" dirty="0">
                <a:latin typeface="맑은 고딕" pitchFamily="50" charset="-127"/>
                <a:ea typeface="맑은 고딕" pitchFamily="50" charset="-127"/>
              </a:rPr>
              <a:t>System</a:t>
            </a:r>
          </a:p>
          <a:p>
            <a:pPr algn="ctr"/>
            <a:r>
              <a:rPr lang="en-US" altLang="ko-KR" dirty="0">
                <a:latin typeface="맑은 고딕" pitchFamily="50" charset="-127"/>
                <a:ea typeface="맑은 고딕" pitchFamily="50" charset="-127"/>
              </a:rPr>
              <a:t>+</a:t>
            </a:r>
          </a:p>
          <a:p>
            <a:pPr algn="ctr"/>
            <a:r>
              <a:rPr lang="en-US" altLang="ko-KR" dirty="0">
                <a:latin typeface="맑은 고딕" pitchFamily="50" charset="-127"/>
                <a:ea typeface="맑은 고딕" pitchFamily="50" charset="-127"/>
              </a:rPr>
              <a:t>Park</a:t>
            </a:r>
          </a:p>
        </p:txBody>
      </p:sp>
      <p:sp>
        <p:nvSpPr>
          <p:cNvPr id="68624" name="AutoShape 19"/>
          <p:cNvSpPr>
            <a:spLocks noChangeArrowheads="1"/>
          </p:cNvSpPr>
          <p:nvPr/>
        </p:nvSpPr>
        <p:spPr bwMode="auto">
          <a:xfrm>
            <a:off x="1808510" y="4680295"/>
            <a:ext cx="360362" cy="792163"/>
          </a:xfrm>
          <a:prstGeom prst="downArrow">
            <a:avLst>
              <a:gd name="adj1" fmla="val 50000"/>
              <a:gd name="adj2" fmla="val 54956"/>
            </a:avLst>
          </a:prstGeom>
          <a:blipFill>
            <a:blip r:embed="rId2" cstate="print"/>
            <a:tile tx="0" ty="0" sx="100000" sy="100000" flip="none" algn="tl"/>
          </a:blipFill>
          <a:ln w="9525">
            <a:noFill/>
            <a:miter lim="800000"/>
            <a:headEnd/>
            <a:tailEnd/>
          </a:ln>
        </p:spPr>
        <p:txBody>
          <a:bodyPr vert="eaVert" wrap="none" anchor="ctr"/>
          <a:lstStyle/>
          <a:p>
            <a:endParaRPr lang="ko-KR" altLang="ko-KR">
              <a:latin typeface="맑은 고딕" pitchFamily="50" charset="-127"/>
              <a:ea typeface="맑은 고딕" pitchFamily="50" charset="-127"/>
            </a:endParaRPr>
          </a:p>
        </p:txBody>
      </p:sp>
      <p:sp>
        <p:nvSpPr>
          <p:cNvPr id="68625" name="AutoShape 20"/>
          <p:cNvSpPr>
            <a:spLocks noChangeArrowheads="1"/>
          </p:cNvSpPr>
          <p:nvPr/>
        </p:nvSpPr>
        <p:spPr bwMode="auto">
          <a:xfrm>
            <a:off x="6129015" y="5157192"/>
            <a:ext cx="360363" cy="432048"/>
          </a:xfrm>
          <a:prstGeom prst="downArrow">
            <a:avLst>
              <a:gd name="adj1" fmla="val 50000"/>
              <a:gd name="adj2" fmla="val 25000"/>
            </a:avLst>
          </a:prstGeom>
          <a:solidFill>
            <a:schemeClr val="accent2">
              <a:lumMod val="20000"/>
              <a:lumOff val="80000"/>
            </a:schemeClr>
          </a:solidFill>
          <a:ln w="9525">
            <a:noFill/>
            <a:miter lim="800000"/>
            <a:headEnd/>
            <a:tailEnd/>
          </a:ln>
        </p:spPr>
        <p:txBody>
          <a:bodyPr vert="eaVert" wrap="none" anchor="ctr"/>
          <a:lstStyle/>
          <a:p>
            <a:endParaRPr lang="ko-KR" altLang="ko-KR">
              <a:latin typeface="맑은 고딕" pitchFamily="50" charset="-127"/>
              <a:ea typeface="맑은 고딕" pitchFamily="50" charset="-127"/>
            </a:endParaRPr>
          </a:p>
        </p:txBody>
      </p:sp>
      <p:sp>
        <p:nvSpPr>
          <p:cNvPr id="19" name="줄무늬가 있는 오른쪽 화살표 18"/>
          <p:cNvSpPr/>
          <p:nvPr/>
        </p:nvSpPr>
        <p:spPr>
          <a:xfrm>
            <a:off x="3680718" y="3212976"/>
            <a:ext cx="1080120" cy="1656184"/>
          </a:xfrm>
          <a:prstGeom prst="stripedRightArrow">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닉슨의 등장</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20000"/>
              </a:lnSpc>
              <a:buFont typeface="Wingdings" pitchFamily="2" charset="2"/>
              <a:buChar char="ü"/>
            </a:pPr>
            <a:r>
              <a:rPr lang="en-US" altLang="ko-KR" sz="2800" dirty="0" smtClean="0">
                <a:latin typeface="맑은 고딕" pitchFamily="50" charset="-127"/>
                <a:ea typeface="맑은 고딕" pitchFamily="50" charset="-127"/>
              </a:rPr>
              <a:t>Cohen</a:t>
            </a:r>
            <a:r>
              <a:rPr lang="ko-KR" altLang="en-US" sz="2800" dirty="0" smtClean="0">
                <a:latin typeface="맑은 고딕" pitchFamily="50" charset="-127"/>
                <a:ea typeface="맑은 고딕" pitchFamily="50" charset="-127"/>
              </a:rPr>
              <a:t>의 닉슨에 대한 평가</a:t>
            </a:r>
            <a:endParaRPr lang="en-US" altLang="ko-KR" sz="2800" dirty="0" smtClean="0">
              <a:latin typeface="맑은 고딕" pitchFamily="50" charset="-127"/>
              <a:ea typeface="맑은 고딕" pitchFamily="50" charset="-127"/>
            </a:endParaRPr>
          </a:p>
          <a:p>
            <a:pPr marL="533400" indent="-533400">
              <a:lnSpc>
                <a:spcPct val="120000"/>
              </a:lnSpc>
              <a:buFont typeface="Wingdings" pitchFamily="2" charset="2"/>
              <a:buChar char="ü"/>
            </a:pPr>
            <a:r>
              <a:rPr lang="ko-KR" altLang="en-US" sz="2800" dirty="0" smtClean="0">
                <a:latin typeface="맑은 고딕" pitchFamily="50" charset="-127"/>
                <a:ea typeface="맑은 고딕" pitchFamily="50" charset="-127"/>
              </a:rPr>
              <a:t>닉슨이 발견한 것</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곳간이 비었다</a:t>
            </a:r>
            <a:r>
              <a:rPr lang="en-US" altLang="ko-KR" sz="2800" dirty="0" smtClean="0">
                <a:latin typeface="맑은 고딕" pitchFamily="50" charset="-127"/>
                <a:ea typeface="맑은 고딕" pitchFamily="50" charset="-127"/>
              </a:rPr>
              <a:t>. </a:t>
            </a:r>
          </a:p>
          <a:p>
            <a:pPr marL="533400" indent="-533400">
              <a:lnSpc>
                <a:spcPct val="120000"/>
              </a:lnSpc>
              <a:buFont typeface="Wingdings" pitchFamily="2" charset="2"/>
              <a:buChar char="ü"/>
            </a:pPr>
            <a:r>
              <a:rPr lang="ko-KR" altLang="en-US" sz="2800" dirty="0" smtClean="0">
                <a:latin typeface="맑은 고딕" pitchFamily="50" charset="-127"/>
                <a:ea typeface="맑은 고딕" pitchFamily="50" charset="-127"/>
              </a:rPr>
              <a:t>닉슨 독트린</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그리고 명예로운 철수</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한국전쟁의 반복</a:t>
            </a:r>
            <a:r>
              <a:rPr lang="en-US" altLang="ko-KR" sz="2800" dirty="0" smtClean="0">
                <a:latin typeface="맑은 고딕" pitchFamily="50" charset="-127"/>
                <a:ea typeface="맑은 고딕" pitchFamily="50" charset="-127"/>
              </a:rPr>
              <a:t>) → </a:t>
            </a:r>
            <a:r>
              <a:rPr lang="ko-KR" altLang="en-US" sz="2800" dirty="0" smtClean="0">
                <a:latin typeface="맑은 고딕" pitchFamily="50" charset="-127"/>
                <a:ea typeface="맑은 고딕" pitchFamily="50" charset="-127"/>
              </a:rPr>
              <a:t>파리 평화협상 </a:t>
            </a:r>
            <a:endParaRPr lang="en-US" altLang="ko-KR" sz="2800" dirty="0" smtClean="0">
              <a:latin typeface="맑은 고딕" pitchFamily="50" charset="-127"/>
              <a:ea typeface="맑은 고딕" pitchFamily="50" charset="-127"/>
            </a:endParaRPr>
          </a:p>
          <a:p>
            <a:pPr marL="533400" indent="-533400">
              <a:lnSpc>
                <a:spcPct val="120000"/>
              </a:lnSpc>
              <a:buFont typeface="Wingdings" pitchFamily="2" charset="2"/>
              <a:buChar char="ü"/>
            </a:pPr>
            <a:r>
              <a:rPr lang="ko-KR" altLang="en-US" sz="2800" dirty="0" smtClean="0">
                <a:latin typeface="맑은 고딕" pitchFamily="50" charset="-127"/>
                <a:ea typeface="맑은 고딕" pitchFamily="50" charset="-127"/>
              </a:rPr>
              <a:t>미국의 점진적 추락</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주변부로부터의 반동   </a:t>
            </a:r>
            <a:endParaRPr lang="en-US" altLang="ko-KR" sz="2800" dirty="0" smtClean="0">
              <a:latin typeface="맑은 고딕" pitchFamily="50" charset="-127"/>
              <a:ea typeface="맑은 고딕" pitchFamily="50" charset="-127"/>
            </a:endParaRPr>
          </a:p>
          <a:p>
            <a:pPr marL="533400" indent="0">
              <a:lnSpc>
                <a:spcPct val="120000"/>
              </a:lnSpc>
              <a:buNone/>
            </a:pPr>
            <a:r>
              <a:rPr lang="ko-KR" altLang="en-US" sz="2800" dirty="0" smtClean="0">
                <a:latin typeface="맑은 고딕" pitchFamily="50" charset="-127"/>
                <a:ea typeface="맑은 고딕" pitchFamily="50" charset="-127"/>
              </a:rPr>
              <a:t>→ 한편으로 베트남</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이란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니카라과</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필리핀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한국으로</a:t>
            </a:r>
            <a:r>
              <a:rPr lang="en-US" altLang="ko-KR" sz="2800" dirty="0" smtClean="0">
                <a:latin typeface="맑은 고딕" pitchFamily="50" charset="-127"/>
                <a:ea typeface="맑은 고딕" pitchFamily="50" charset="-127"/>
              </a:rPr>
              <a:t>… </a:t>
            </a:r>
          </a:p>
          <a:p>
            <a:pPr marL="533400" indent="-533400">
              <a:lnSpc>
                <a:spcPct val="120000"/>
              </a:lnSpc>
              <a:buFont typeface="Wingdings" pitchFamily="2" charset="2"/>
              <a:buChar char="ü"/>
            </a:pPr>
            <a:r>
              <a:rPr lang="ko-KR" altLang="en-US" sz="2800" dirty="0" smtClean="0">
                <a:latin typeface="맑은 고딕" pitchFamily="50" charset="-127"/>
                <a:ea typeface="맑은 고딕" pitchFamily="50" charset="-127"/>
              </a:rPr>
              <a:t>다른 한편으로 </a:t>
            </a:r>
            <a:endParaRPr lang="ko-KR" altLang="en-US" sz="2800" dirty="0">
              <a:latin typeface="맑은 고딕" pitchFamily="50" charset="-127"/>
              <a:ea typeface="맑은 고딕" pitchFamily="50"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000" dirty="0" smtClean="0">
                <a:latin typeface="HY헤드라인M" pitchFamily="18" charset="-127"/>
                <a:ea typeface="HY헤드라인M" pitchFamily="18" charset="-127"/>
              </a:rPr>
              <a:t>세계사적 전기</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p:txBody>
          <a:bodyPr>
            <a:normAutofit/>
          </a:bodyPr>
          <a:lstStyle/>
          <a:p>
            <a:pPr marL="533400" indent="-533400" algn="just">
              <a:lnSpc>
                <a:spcPct val="150000"/>
              </a:lnSpc>
              <a:buFont typeface="Wingdings" pitchFamily="2" charset="2"/>
              <a:buChar char="ü"/>
            </a:pPr>
            <a:r>
              <a:rPr lang="ko-KR" altLang="en-US" sz="2800" dirty="0" smtClean="0">
                <a:latin typeface="맑은 고딕" pitchFamily="50" charset="-127"/>
                <a:ea typeface="맑은 고딕" pitchFamily="50" charset="-127"/>
              </a:rPr>
              <a:t>베트남전쟁에 대한 잘못된 인식</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남북전쟁</a:t>
            </a:r>
            <a:endParaRPr lang="en-US" altLang="ko-KR" sz="2800" dirty="0" smtClean="0">
              <a:latin typeface="맑은 고딕" pitchFamily="50" charset="-127"/>
              <a:ea typeface="맑은 고딕" pitchFamily="50" charset="-127"/>
            </a:endParaRPr>
          </a:p>
          <a:p>
            <a:pPr marL="533400" indent="-533400" algn="just">
              <a:lnSpc>
                <a:spcPct val="150000"/>
              </a:lnSpc>
              <a:buFont typeface="Wingdings" pitchFamily="2" charset="2"/>
              <a:buChar char="ü"/>
            </a:pPr>
            <a:r>
              <a:rPr lang="ko-KR" altLang="en-US" sz="2800" dirty="0" smtClean="0">
                <a:latin typeface="맑은 고딕" pitchFamily="50" charset="-127"/>
                <a:ea typeface="맑은 고딕" pitchFamily="50" charset="-127"/>
              </a:rPr>
              <a:t>한국전쟁과는 다른 성격의 전쟁</a:t>
            </a:r>
            <a:r>
              <a:rPr lang="en-US" altLang="ko-KR" sz="2800" dirty="0" smtClean="0">
                <a:latin typeface="맑은 고딕" pitchFamily="50" charset="-127"/>
                <a:ea typeface="맑은 고딕" pitchFamily="50" charset="-127"/>
              </a:rPr>
              <a:t>:</a:t>
            </a:r>
          </a:p>
          <a:p>
            <a:pPr marL="990600" indent="-457200" algn="just">
              <a:lnSpc>
                <a:spcPct val="150000"/>
              </a:lnSpc>
              <a:buFont typeface="+mj-ea"/>
              <a:buAutoNum type="circleNumDbPlain"/>
            </a:pPr>
            <a:r>
              <a:rPr lang="ko-KR" altLang="en-US" sz="2400" dirty="0" smtClean="0">
                <a:latin typeface="맑은 고딕" pitchFamily="50" charset="-127"/>
                <a:ea typeface="맑은 고딕" pitchFamily="50" charset="-127"/>
              </a:rPr>
              <a:t>한국과 달리 기본적으로 </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내전</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 성격의 전쟁</a:t>
            </a:r>
            <a:r>
              <a:rPr lang="en-US" altLang="ko-KR" sz="2400" dirty="0" smtClean="0">
                <a:latin typeface="맑은 고딕" pitchFamily="50" charset="-127"/>
                <a:ea typeface="맑은 고딕" pitchFamily="50" charset="-127"/>
              </a:rPr>
              <a:t>. </a:t>
            </a:r>
          </a:p>
          <a:p>
            <a:pPr marL="990600" indent="-457200" algn="just">
              <a:lnSpc>
                <a:spcPct val="150000"/>
              </a:lnSpc>
              <a:buFont typeface="+mj-ea"/>
              <a:buAutoNum type="circleNumDbPlain"/>
            </a:pPr>
            <a:r>
              <a:rPr lang="ko-KR" altLang="en-US" sz="2400" dirty="0" smtClean="0">
                <a:latin typeface="맑은 고딕" pitchFamily="50" charset="-127"/>
                <a:ea typeface="맑은 고딕" pitchFamily="50" charset="-127"/>
              </a:rPr>
              <a:t>다른 나라의 전쟁에 대한 외부의 개입은 보통 국제전적 성격을 가진 전쟁</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또는 학살이 발생하는 전쟁</a:t>
            </a:r>
            <a:r>
              <a:rPr lang="en-US" altLang="ko-KR" sz="2400" dirty="0" smtClean="0">
                <a:latin typeface="맑은 고딕" pitchFamily="50" charset="-127"/>
                <a:ea typeface="맑은 고딕" pitchFamily="50" charset="-127"/>
              </a:rPr>
              <a:t>.</a:t>
            </a:r>
          </a:p>
          <a:p>
            <a:pPr marL="990600" indent="-457200" algn="just">
              <a:lnSpc>
                <a:spcPct val="150000"/>
              </a:lnSpc>
              <a:buFont typeface="+mj-ea"/>
              <a:buAutoNum type="circleNumDbPlain"/>
            </a:pPr>
            <a:r>
              <a:rPr lang="ko-KR" altLang="en-US" sz="2400" dirty="0" smtClean="0">
                <a:latin typeface="맑은 고딕" pitchFamily="50" charset="-127"/>
                <a:ea typeface="맑은 고딕" pitchFamily="50" charset="-127"/>
              </a:rPr>
              <a:t>내전에 대한 국제적 개입은 명분이 있는 것인가</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또는 승리의 가능성이 있는 것일까</a:t>
            </a:r>
            <a:r>
              <a:rPr lang="en-US" altLang="ko-KR" sz="2400" dirty="0" smtClean="0">
                <a:latin typeface="맑은 고딕" pitchFamily="50" charset="-127"/>
                <a:ea typeface="맑은 고딕" pitchFamily="50" charset="-127"/>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ko-KR" sz="4000" dirty="0" smtClean="0">
                <a:latin typeface="HY헤드라인M" pitchFamily="18" charset="-127"/>
                <a:ea typeface="HY헤드라인M" pitchFamily="18" charset="-127"/>
              </a:rPr>
              <a:t>1970</a:t>
            </a:r>
            <a:r>
              <a:rPr lang="ko-KR" altLang="en-US" sz="4000" dirty="0" smtClean="0">
                <a:latin typeface="HY헤드라인M" pitchFamily="18" charset="-127"/>
                <a:ea typeface="HY헤드라인M" pitchFamily="18" charset="-127"/>
              </a:rPr>
              <a:t>년대 초 </a:t>
            </a:r>
            <a:r>
              <a:rPr lang="ko-KR" altLang="en-US" sz="4000" dirty="0" err="1" smtClean="0">
                <a:latin typeface="HY헤드라인M" pitchFamily="18" charset="-127"/>
                <a:ea typeface="HY헤드라인M" pitchFamily="18" charset="-127"/>
              </a:rPr>
              <a:t>파병국들</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30000"/>
              </a:lnSpc>
              <a:buFont typeface="Wingdings" pitchFamily="2" charset="2"/>
              <a:buChar char="ü"/>
            </a:pPr>
            <a:r>
              <a:rPr lang="en-US" altLang="ko-KR" sz="2800" dirty="0" smtClean="0">
                <a:latin typeface="맑은 고딕" pitchFamily="50" charset="-127"/>
                <a:ea typeface="맑은 고딕" pitchFamily="50" charset="-127"/>
              </a:rPr>
              <a:t>1971</a:t>
            </a:r>
            <a:r>
              <a:rPr lang="ko-KR" altLang="en-US" sz="2800" dirty="0" smtClean="0">
                <a:latin typeface="맑은 고딕" pitchFamily="50" charset="-127"/>
                <a:ea typeface="맑은 고딕" pitchFamily="50" charset="-127"/>
              </a:rPr>
              <a:t>년 태국의 쿠데타</a:t>
            </a:r>
            <a:endParaRPr lang="en-US" altLang="ko-KR" sz="2800" dirty="0" smtClean="0">
              <a:latin typeface="맑은 고딕" pitchFamily="50" charset="-127"/>
              <a:ea typeface="맑은 고딕" pitchFamily="50" charset="-127"/>
            </a:endParaRPr>
          </a:p>
          <a:p>
            <a:pPr marL="533400" indent="-533400" algn="just">
              <a:lnSpc>
                <a:spcPct val="130000"/>
              </a:lnSpc>
              <a:buFont typeface="Wingdings" pitchFamily="2" charset="2"/>
              <a:buChar char="ü"/>
            </a:pPr>
            <a:r>
              <a:rPr lang="en-US" altLang="ko-KR" sz="2800" dirty="0" smtClean="0">
                <a:latin typeface="맑은 고딕" pitchFamily="50" charset="-127"/>
                <a:ea typeface="맑은 고딕" pitchFamily="50" charset="-127"/>
              </a:rPr>
              <a:t>1972</a:t>
            </a:r>
            <a:r>
              <a:rPr lang="ko-KR" altLang="en-US" sz="2800" dirty="0" smtClean="0">
                <a:latin typeface="맑은 고딕" pitchFamily="50" charset="-127"/>
                <a:ea typeface="맑은 고딕" pitchFamily="50" charset="-127"/>
              </a:rPr>
              <a:t>년 </a:t>
            </a:r>
            <a:r>
              <a:rPr lang="ko-KR" altLang="en-US" sz="2800" dirty="0" err="1" smtClean="0">
                <a:latin typeface="맑은 고딕" pitchFamily="50" charset="-127"/>
                <a:ea typeface="맑은 고딕" pitchFamily="50" charset="-127"/>
              </a:rPr>
              <a:t>마르코스의</a:t>
            </a:r>
            <a:r>
              <a:rPr lang="ko-KR" altLang="en-US" sz="2800" dirty="0" smtClean="0">
                <a:latin typeface="맑은 고딕" pitchFamily="50" charset="-127"/>
                <a:ea typeface="맑은 고딕" pitchFamily="50" charset="-127"/>
              </a:rPr>
              <a:t> 계엄령</a:t>
            </a:r>
            <a:endParaRPr lang="en-US" altLang="ko-KR" sz="2800" dirty="0" smtClean="0">
              <a:latin typeface="맑은 고딕" pitchFamily="50" charset="-127"/>
              <a:ea typeface="맑은 고딕" pitchFamily="50" charset="-127"/>
            </a:endParaRPr>
          </a:p>
          <a:p>
            <a:pPr marL="533400" indent="-533400" algn="just">
              <a:lnSpc>
                <a:spcPct val="130000"/>
              </a:lnSpc>
              <a:buFont typeface="Wingdings" pitchFamily="2" charset="2"/>
              <a:buChar char="ü"/>
            </a:pPr>
            <a:r>
              <a:rPr lang="en-US" altLang="ko-KR" sz="2800" dirty="0" smtClean="0">
                <a:latin typeface="맑은 고딕" pitchFamily="50" charset="-127"/>
                <a:ea typeface="맑은 고딕" pitchFamily="50" charset="-127"/>
              </a:rPr>
              <a:t>1972</a:t>
            </a:r>
            <a:r>
              <a:rPr lang="ko-KR" altLang="en-US" sz="2800" dirty="0" smtClean="0">
                <a:latin typeface="맑은 고딕" pitchFamily="50" charset="-127"/>
                <a:ea typeface="맑은 고딕" pitchFamily="50" charset="-127"/>
              </a:rPr>
              <a:t>년 유신체제</a:t>
            </a:r>
            <a:endParaRPr lang="en-US" altLang="ko-KR" sz="2800" dirty="0" smtClean="0">
              <a:latin typeface="맑은 고딕" pitchFamily="50" charset="-127"/>
              <a:ea typeface="맑은 고딕" pitchFamily="50" charset="-127"/>
            </a:endParaRPr>
          </a:p>
          <a:p>
            <a:pPr marL="1077913" indent="-533400" algn="just">
              <a:lnSpc>
                <a:spcPct val="130000"/>
              </a:lnSpc>
              <a:buFont typeface="Wingdings" pitchFamily="2" charset="2"/>
              <a:buChar char="Ø"/>
            </a:pPr>
            <a:r>
              <a:rPr lang="ko-KR" altLang="en-US" sz="2400" dirty="0" smtClean="0">
                <a:latin typeface="맑은 고딕" pitchFamily="50" charset="-127"/>
                <a:ea typeface="맑은 고딕" pitchFamily="50" charset="-127"/>
              </a:rPr>
              <a:t>베트남 전쟁으로 인한 경제성장</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정권의 토대 마련</a:t>
            </a:r>
            <a:endParaRPr lang="en-US" altLang="ko-KR" sz="2400" dirty="0" smtClean="0">
              <a:latin typeface="맑은 고딕" pitchFamily="50" charset="-127"/>
              <a:ea typeface="맑은 고딕" pitchFamily="50" charset="-127"/>
            </a:endParaRPr>
          </a:p>
          <a:p>
            <a:pPr marL="1077913" indent="-533400" algn="just">
              <a:lnSpc>
                <a:spcPct val="130000"/>
              </a:lnSpc>
              <a:buFont typeface="Wingdings" pitchFamily="2" charset="2"/>
              <a:buChar char="Ø"/>
            </a:pPr>
            <a:r>
              <a:rPr lang="ko-KR" altLang="en-US" sz="2400" dirty="0" smtClean="0">
                <a:latin typeface="맑은 고딕" pitchFamily="50" charset="-127"/>
                <a:ea typeface="맑은 고딕" pitchFamily="50" charset="-127"/>
              </a:rPr>
              <a:t>미국의 개입약화</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닉슨 독트린</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달러의 금태환 정지</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브레튼우즈</a:t>
            </a:r>
            <a:r>
              <a:rPr lang="ko-KR" altLang="en-US" sz="2400" dirty="0" smtClean="0">
                <a:latin typeface="맑은 고딕" pitchFamily="50" charset="-127"/>
                <a:ea typeface="맑은 고딕" pitchFamily="50" charset="-127"/>
              </a:rPr>
              <a:t> 체제가 막을 내림</a:t>
            </a:r>
            <a:r>
              <a:rPr lang="en-US" altLang="ko-KR" sz="2400" dirty="0" smtClean="0">
                <a:latin typeface="맑은 고딕" pitchFamily="50" charset="-127"/>
                <a:ea typeface="맑은 고딕" pitchFamily="50" charset="-127"/>
              </a:rPr>
              <a:t>.)</a:t>
            </a:r>
          </a:p>
          <a:p>
            <a:pPr marL="1077913" indent="-533400" algn="just">
              <a:lnSpc>
                <a:spcPct val="130000"/>
              </a:lnSpc>
              <a:buFont typeface="Wingdings" pitchFamily="2" charset="2"/>
              <a:buChar char="Ø"/>
            </a:pPr>
            <a:r>
              <a:rPr lang="ko-KR" altLang="en-US" sz="2400" dirty="0" smtClean="0">
                <a:latin typeface="맑은 고딕" pitchFamily="50" charset="-127"/>
                <a:ea typeface="맑은 고딕" pitchFamily="50" charset="-127"/>
              </a:rPr>
              <a:t>자율성이 마련됨</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역설적으로 민주화에도 개입할 수 없는</a:t>
            </a:r>
            <a:r>
              <a:rPr lang="en-US" altLang="ko-KR" sz="2400" dirty="0" smtClean="0">
                <a:latin typeface="맑은 고딕" pitchFamily="50" charset="-127"/>
                <a:ea typeface="맑은 고딕" pitchFamily="50" charset="-127"/>
              </a:rPr>
              <a:t>…)</a:t>
            </a:r>
            <a:endParaRPr lang="ko-KR" altLang="en-US" sz="2400" dirty="0" smtClean="0">
              <a:latin typeface="맑은 고딕" pitchFamily="50" charset="-127"/>
              <a:ea typeface="맑은 고딕" pitchFamily="50" charset="-12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3000" dirty="0" smtClean="0">
                <a:latin typeface="HY헤드라인M" pitchFamily="18" charset="-127"/>
                <a:ea typeface="HY헤드라인M" pitchFamily="18" charset="-127"/>
              </a:rPr>
              <a:t>미국은 철수를 결정했는데 </a:t>
            </a:r>
            <a:r>
              <a:rPr lang="ko-KR" altLang="en-US" sz="4000" dirty="0" smtClean="0">
                <a:latin typeface="HY헤드라인M" pitchFamily="18" charset="-127"/>
                <a:ea typeface="HY헤드라인M" pitchFamily="18" charset="-127"/>
              </a:rPr>
              <a:t>한국은</a:t>
            </a:r>
            <a:r>
              <a:rPr lang="en-US" altLang="ko-KR" sz="4000" dirty="0" smtClean="0">
                <a:latin typeface="HY헤드라인M" pitchFamily="18" charset="-127"/>
                <a:ea typeface="HY헤드라인M" pitchFamily="18" charset="-127"/>
              </a:rPr>
              <a:t>?</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25000"/>
              </a:lnSpc>
              <a:buFont typeface="Wingdings" pitchFamily="2" charset="2"/>
              <a:buChar char="ü"/>
            </a:pPr>
            <a:r>
              <a:rPr lang="en-US" altLang="ko-KR" sz="2800" dirty="0">
                <a:latin typeface="맑은 고딕" pitchFamily="50" charset="-127"/>
                <a:ea typeface="맑은 고딕" pitchFamily="50" charset="-127"/>
              </a:rPr>
              <a:t>1972</a:t>
            </a:r>
            <a:r>
              <a:rPr lang="ko-KR" altLang="en-US" sz="2800" dirty="0">
                <a:latin typeface="맑은 고딕" pitchFamily="50" charset="-127"/>
                <a:ea typeface="맑은 고딕" pitchFamily="50" charset="-127"/>
              </a:rPr>
              <a:t>년 </a:t>
            </a:r>
            <a:r>
              <a:rPr lang="ko-KR" altLang="en-US" sz="2800" dirty="0" err="1" smtClean="0">
                <a:latin typeface="맑은 고딕" pitchFamily="50" charset="-127"/>
                <a:ea typeface="맑은 고딕" pitchFamily="50" charset="-127"/>
              </a:rPr>
              <a:t>안케</a:t>
            </a:r>
            <a:r>
              <a:rPr lang="ko-KR" altLang="en-US" sz="2800" dirty="0" smtClean="0">
                <a:latin typeface="맑은 고딕" pitchFamily="50" charset="-127"/>
                <a:ea typeface="맑은 고딕" pitchFamily="50" charset="-127"/>
              </a:rPr>
              <a:t> 전투의 </a:t>
            </a:r>
            <a:r>
              <a:rPr lang="ko-KR" altLang="en-US" sz="2800" dirty="0">
                <a:latin typeface="맑은 고딕" pitchFamily="50" charset="-127"/>
                <a:ea typeface="맑은 고딕" pitchFamily="50" charset="-127"/>
              </a:rPr>
              <a:t>문제</a:t>
            </a:r>
            <a:endParaRPr lang="en-US" altLang="ko-KR" sz="2800" dirty="0" smtClean="0">
              <a:latin typeface="맑은 고딕" pitchFamily="50" charset="-127"/>
              <a:ea typeface="맑은 고딕" pitchFamily="50" charset="-127"/>
            </a:endParaRPr>
          </a:p>
          <a:p>
            <a:pPr marL="533400" indent="-533400">
              <a:lnSpc>
                <a:spcPct val="125000"/>
              </a:lnSpc>
              <a:buFont typeface="Wingdings" pitchFamily="2" charset="2"/>
              <a:buChar char="ü"/>
            </a:pPr>
            <a:r>
              <a:rPr lang="ko-KR" altLang="en-US" sz="2800" dirty="0" smtClean="0">
                <a:latin typeface="맑은 고딕" pitchFamily="50" charset="-127"/>
                <a:ea typeface="맑은 고딕" pitchFamily="50" charset="-127"/>
              </a:rPr>
              <a:t>한국군 철수에 대한 미국과 한국 정부의 애매한 입장</a:t>
            </a:r>
            <a:r>
              <a:rPr lang="en-US" altLang="ko-KR" sz="2800" dirty="0" smtClean="0">
                <a:latin typeface="맑은 고딕" pitchFamily="50" charset="-127"/>
                <a:ea typeface="맑은 고딕" pitchFamily="50" charset="-127"/>
              </a:rPr>
              <a:t>.</a:t>
            </a:r>
          </a:p>
          <a:p>
            <a:pPr marL="533400" indent="-533400">
              <a:lnSpc>
                <a:spcPct val="125000"/>
              </a:lnSpc>
              <a:buFont typeface="Wingdings" pitchFamily="2" charset="2"/>
              <a:buChar char="ü"/>
            </a:pPr>
            <a:r>
              <a:rPr lang="ko-KR" altLang="en-US" sz="2800" dirty="0" err="1" smtClean="0">
                <a:latin typeface="맑은 고딕" pitchFamily="50" charset="-127"/>
                <a:ea typeface="맑은 고딕" pitchFamily="50" charset="-127"/>
              </a:rPr>
              <a:t>안케</a:t>
            </a:r>
            <a:r>
              <a:rPr lang="ko-KR" altLang="en-US" sz="2800" dirty="0" smtClean="0">
                <a:latin typeface="맑은 고딕" pitchFamily="50" charset="-127"/>
                <a:ea typeface="맑은 고딕" pitchFamily="50" charset="-127"/>
              </a:rPr>
              <a:t> 전투에서의 전무후무한 패배</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원인은</a:t>
            </a:r>
            <a:r>
              <a:rPr lang="en-US" altLang="ko-KR" sz="2800" dirty="0" smtClean="0">
                <a:latin typeface="맑은 고딕" pitchFamily="50" charset="-127"/>
                <a:ea typeface="맑은 고딕" pitchFamily="50" charset="-127"/>
              </a:rPr>
              <a:t>? </a:t>
            </a:r>
          </a:p>
          <a:p>
            <a:pPr marL="533400" indent="0">
              <a:lnSpc>
                <a:spcPct val="125000"/>
              </a:lnSpc>
              <a:buNone/>
            </a:pPr>
            <a:r>
              <a:rPr lang="ko-KR" altLang="en-US" sz="2400" dirty="0" smtClean="0">
                <a:latin typeface="맑은 고딕" pitchFamily="50" charset="-127"/>
                <a:ea typeface="맑은 고딕" pitchFamily="50" charset="-127"/>
              </a:rPr>
              <a:t>미군∙</a:t>
            </a:r>
            <a:r>
              <a:rPr lang="ko-KR" altLang="en-US" sz="2400" dirty="0" err="1" smtClean="0">
                <a:latin typeface="맑은 고딕" pitchFamily="50" charset="-127"/>
                <a:ea typeface="맑은 고딕" pitchFamily="50" charset="-127"/>
              </a:rPr>
              <a:t>필리핀군</a:t>
            </a:r>
            <a:r>
              <a:rPr lang="ko-KR" altLang="en-US" sz="2400" dirty="0" smtClean="0">
                <a:latin typeface="맑은 고딕" pitchFamily="50" charset="-127"/>
                <a:ea typeface="맑은 고딕" pitchFamily="50" charset="-127"/>
              </a:rPr>
              <a:t>∙태국군의 철수</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병사들의 사기</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북베트남군의</a:t>
            </a:r>
            <a:r>
              <a:rPr lang="ko-KR" altLang="en-US" sz="2400" dirty="0" smtClean="0">
                <a:latin typeface="맑은 고딕" pitchFamily="50" charset="-127"/>
                <a:ea typeface="맑은 고딕" pitchFamily="50" charset="-127"/>
              </a:rPr>
              <a:t> 심리전략</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베트남화 전략의 실패</a:t>
            </a:r>
            <a:r>
              <a:rPr lang="en-US" altLang="ko-KR" sz="2400" dirty="0" smtClean="0">
                <a:latin typeface="맑은 고딕" pitchFamily="50" charset="-127"/>
                <a:ea typeface="맑은 고딕" pitchFamily="50" charset="-127"/>
              </a:rPr>
              <a:t>.</a:t>
            </a:r>
          </a:p>
          <a:p>
            <a:pPr marL="533400" indent="-533400">
              <a:lnSpc>
                <a:spcPct val="125000"/>
              </a:lnSpc>
              <a:buFont typeface="Wingdings" pitchFamily="2" charset="2"/>
              <a:buChar char="ü"/>
            </a:pPr>
            <a:r>
              <a:rPr lang="ko-KR" altLang="en-US" sz="2800" dirty="0" smtClean="0">
                <a:latin typeface="맑은 고딕" pitchFamily="50" charset="-127"/>
                <a:ea typeface="맑은 고딕" pitchFamily="50" charset="-127"/>
              </a:rPr>
              <a:t>한국 정부는 무엇을 바라고 있었는가</a:t>
            </a:r>
            <a:r>
              <a:rPr lang="en-US" altLang="ko-KR" sz="2800" dirty="0" smtClean="0">
                <a:latin typeface="맑은 고딕" pitchFamily="50" charset="-127"/>
                <a:ea typeface="맑은 고딕" pitchFamily="50" charset="-127"/>
              </a:rPr>
              <a:t>? </a:t>
            </a:r>
          </a:p>
          <a:p>
            <a:pPr marL="533400" indent="-533400">
              <a:lnSpc>
                <a:spcPct val="125000"/>
              </a:lnSpc>
              <a:buFont typeface="Wingdings" pitchFamily="2" charset="2"/>
              <a:buChar char="ü"/>
            </a:pPr>
            <a:r>
              <a:rPr lang="ko-KR" altLang="en-US" sz="2800" dirty="0" smtClean="0">
                <a:latin typeface="맑은 고딕" pitchFamily="50" charset="-127"/>
                <a:ea typeface="맑은 고딕" pitchFamily="50" charset="-127"/>
              </a:rPr>
              <a:t>새 사령관의 문제</a:t>
            </a:r>
            <a:r>
              <a:rPr lang="en-US" altLang="ko-KR" sz="28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채명신에서</a:t>
            </a:r>
            <a:r>
              <a:rPr lang="ko-KR" altLang="en-US" sz="2400" dirty="0" smtClean="0">
                <a:latin typeface="맑은 고딕" pitchFamily="50" charset="-127"/>
                <a:ea typeface="맑은 고딕" pitchFamily="50" charset="-127"/>
              </a:rPr>
              <a:t> 이세호 사령관으로</a:t>
            </a:r>
            <a:r>
              <a:rPr lang="en-US" altLang="ko-KR" sz="2400" dirty="0" smtClean="0">
                <a:latin typeface="맑은 고딕" pitchFamily="50" charset="-127"/>
                <a:ea typeface="맑은 고딕" pitchFamily="50" charset="-127"/>
              </a:rPr>
              <a:t>. </a:t>
            </a:r>
            <a:endParaRPr lang="ko-KR" altLang="en-US" sz="2400" dirty="0">
              <a:latin typeface="맑은 고딕" pitchFamily="50" charset="-127"/>
              <a:ea typeface="맑은 고딕" pitchFamily="50" charset="-127"/>
            </a:endParaRPr>
          </a:p>
        </p:txBody>
      </p:sp>
    </p:spTree>
    <p:extLst>
      <p:ext uri="{BB962C8B-B14F-4D97-AF65-F5344CB8AC3E}">
        <p14:creationId xmlns:p14="http://schemas.microsoft.com/office/powerpoint/2010/main" val="2488871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err="1" smtClean="0">
                <a:latin typeface="HY헤드라인M" pitchFamily="18" charset="-127"/>
                <a:ea typeface="HY헤드라인M" pitchFamily="18" charset="-127"/>
              </a:rPr>
              <a:t>케난의</a:t>
            </a:r>
            <a:r>
              <a:rPr lang="ko-KR" altLang="en-US" sz="4000" dirty="0" smtClean="0">
                <a:latin typeface="HY헤드라인M" pitchFamily="18" charset="-127"/>
                <a:ea typeface="HY헤드라인M" pitchFamily="18" charset="-127"/>
              </a:rPr>
              <a:t> 평가</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80000"/>
              </a:lnSpc>
              <a:buFont typeface="Wingdings" pitchFamily="2" charset="2"/>
              <a:buChar char="ü"/>
            </a:pPr>
            <a:r>
              <a:rPr lang="ko-KR" altLang="en-US" sz="2800" dirty="0" smtClean="0">
                <a:latin typeface="맑은 고딕" pitchFamily="50" charset="-127"/>
                <a:ea typeface="맑은 고딕" pitchFamily="50" charset="-127"/>
              </a:rPr>
              <a:t>너무 많은 피를 흘렸다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너무 많은 돈을 썼다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그렇게 쓰지 않았어도 되었는데</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결국 냉전에서 승리했을 때 미국은 정점에 있지 못했다</a:t>
            </a:r>
            <a:r>
              <a:rPr lang="en-US" altLang="ko-KR" sz="2800" dirty="0" smtClean="0">
                <a:latin typeface="맑은 고딕" pitchFamily="50" charset="-127"/>
                <a:ea typeface="맑은 고딕" pitchFamily="50" charset="-127"/>
              </a:rPr>
              <a:t>. </a:t>
            </a:r>
          </a:p>
          <a:p>
            <a:pPr marL="533400" indent="-533400">
              <a:lnSpc>
                <a:spcPct val="180000"/>
              </a:lnSpc>
              <a:buFont typeface="Wingdings" pitchFamily="2" charset="2"/>
              <a:buChar char="ü"/>
            </a:pPr>
            <a:r>
              <a:rPr lang="ko-KR" altLang="en-US" sz="2750" dirty="0" err="1" smtClean="0">
                <a:latin typeface="맑은 고딕" pitchFamily="50" charset="-127"/>
                <a:ea typeface="맑은 고딕" pitchFamily="50" charset="-127"/>
              </a:rPr>
              <a:t>신자유주의</a:t>
            </a:r>
            <a:r>
              <a:rPr lang="ko-KR" altLang="en-US" sz="2750" dirty="0" smtClean="0">
                <a:latin typeface="맑은 고딕" pitchFamily="50" charset="-127"/>
                <a:ea typeface="맑은 고딕" pitchFamily="50" charset="-127"/>
              </a:rPr>
              <a:t> 확산은 미국이 자신감이 없음을 보여주는 것</a:t>
            </a:r>
            <a:r>
              <a:rPr lang="en-US" altLang="ko-KR" sz="2750" dirty="0" smtClean="0">
                <a:latin typeface="맑은 고딕" pitchFamily="50" charset="-127"/>
                <a:ea typeface="맑은 고딕" pitchFamily="50" charset="-127"/>
              </a:rPr>
              <a:t>. </a:t>
            </a:r>
            <a:r>
              <a:rPr lang="ko-KR" altLang="en-US" sz="2750" dirty="0" smtClean="0">
                <a:latin typeface="맑은 고딕" pitchFamily="50" charset="-127"/>
                <a:ea typeface="맑은 고딕" pitchFamily="50" charset="-127"/>
              </a:rPr>
              <a:t>더 이상 개발도상국을 봐주지 않겠다</a:t>
            </a:r>
            <a:r>
              <a:rPr lang="en-US" altLang="ko-KR" sz="2750" dirty="0" smtClean="0">
                <a:latin typeface="맑은 고딕" pitchFamily="50" charset="-127"/>
                <a:ea typeface="맑은 고딕" pitchFamily="50" charset="-127"/>
              </a:rPr>
              <a:t>.</a:t>
            </a:r>
            <a:endParaRPr lang="ko-KR" altLang="en-US" sz="2750" dirty="0" smtClean="0">
              <a:latin typeface="맑은 고딕" pitchFamily="50" charset="-127"/>
              <a:ea typeface="맑은 고딕" pitchFamily="50" charset="-127"/>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한국의 경우</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Wingdings" pitchFamily="2" charset="2"/>
              <a:buChar char="ü"/>
            </a:pPr>
            <a:r>
              <a:rPr lang="ko-KR" altLang="en-US" sz="2800" dirty="0" smtClean="0">
                <a:latin typeface="맑은 고딕" pitchFamily="50" charset="-127"/>
                <a:ea typeface="맑은 고딕" pitchFamily="50" charset="-127"/>
              </a:rPr>
              <a:t>안보∙정치적 문제</a:t>
            </a:r>
            <a:r>
              <a:rPr lang="en-US" altLang="ko-KR" sz="28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남북관계</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한미관계에서의 평가</a:t>
            </a:r>
            <a:endParaRPr lang="en-US" altLang="ko-KR" sz="2400" dirty="0" smtClean="0">
              <a:latin typeface="맑은 고딕" pitchFamily="50" charset="-127"/>
              <a:ea typeface="맑은 고딕" pitchFamily="50" charset="-127"/>
            </a:endParaRPr>
          </a:p>
          <a:p>
            <a:pPr marL="533400" indent="-533400" algn="just">
              <a:buFont typeface="Wingdings" pitchFamily="2" charset="2"/>
              <a:buChar char="ü"/>
            </a:pPr>
            <a:r>
              <a:rPr lang="ko-KR" altLang="en-US" sz="2800" dirty="0" smtClean="0">
                <a:latin typeface="맑은 고딕" pitchFamily="50" charset="-127"/>
                <a:ea typeface="맑은 고딕" pitchFamily="50" charset="-127"/>
              </a:rPr>
              <a:t>국가 브랜드의 문제</a:t>
            </a:r>
            <a:r>
              <a:rPr lang="en-US" altLang="ko-KR" sz="2800" dirty="0" smtClean="0">
                <a:latin typeface="맑은 고딕" pitchFamily="50" charset="-127"/>
                <a:ea typeface="맑은 고딕" pitchFamily="50" charset="-127"/>
              </a:rPr>
              <a:t>: </a:t>
            </a:r>
          </a:p>
          <a:p>
            <a:pPr marL="533400" indent="0" algn="just">
              <a:buNone/>
            </a:pPr>
            <a:r>
              <a:rPr lang="ko-KR" altLang="en-US" sz="2400" dirty="0" smtClean="0">
                <a:latin typeface="맑은 고딕" pitchFamily="50" charset="-127"/>
                <a:ea typeface="맑은 고딕" pitchFamily="50" charset="-127"/>
              </a:rPr>
              <a:t>한국을 어떻게 바라보고 있는가</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사이밍턴</a:t>
            </a:r>
            <a:r>
              <a:rPr lang="ko-KR" altLang="en-US" sz="2400" dirty="0" smtClean="0">
                <a:latin typeface="맑은 고딕" pitchFamily="50" charset="-127"/>
                <a:ea typeface="맑은 고딕" pitchFamily="50" charset="-127"/>
              </a:rPr>
              <a:t> 위원회</a:t>
            </a:r>
            <a:endParaRPr lang="en-US" altLang="ko-KR" sz="2400" dirty="0" smtClean="0">
              <a:latin typeface="맑은 고딕" pitchFamily="50" charset="-127"/>
              <a:ea typeface="맑은 고딕" pitchFamily="50" charset="-127"/>
            </a:endParaRPr>
          </a:p>
          <a:p>
            <a:pPr marL="533400" indent="-533400" algn="just">
              <a:buFont typeface="Wingdings" pitchFamily="2" charset="2"/>
              <a:buChar char="ü"/>
            </a:pPr>
            <a:r>
              <a:rPr lang="ko-KR" altLang="en-US" sz="2800" dirty="0" smtClean="0">
                <a:latin typeface="맑은 고딕" pitchFamily="50" charset="-127"/>
                <a:ea typeface="맑은 고딕" pitchFamily="50" charset="-127"/>
              </a:rPr>
              <a:t>참전 군인들의 문제</a:t>
            </a:r>
            <a:r>
              <a:rPr lang="en-US" altLang="ko-KR" sz="2800" dirty="0" smtClean="0">
                <a:latin typeface="맑은 고딕" pitchFamily="50" charset="-127"/>
                <a:ea typeface="맑은 고딕" pitchFamily="50" charset="-127"/>
              </a:rPr>
              <a:t>: </a:t>
            </a:r>
          </a:p>
          <a:p>
            <a:pPr marL="987425" indent="-454025" algn="just">
              <a:buFont typeface="Wingdings" pitchFamily="2" charset="2"/>
              <a:buChar char="Ø"/>
            </a:pPr>
            <a:r>
              <a:rPr lang="ko-KR" altLang="en-US" sz="2400" dirty="0" smtClean="0">
                <a:latin typeface="맑은 고딕" pitchFamily="50" charset="-127"/>
                <a:ea typeface="맑은 고딕" pitchFamily="50" charset="-127"/>
              </a:rPr>
              <a:t>군인들에 대한 대우</a:t>
            </a:r>
            <a:r>
              <a:rPr lang="en-US" altLang="ko-KR" sz="2400" dirty="0" smtClean="0">
                <a:latin typeface="맑은 고딕" pitchFamily="50" charset="-127"/>
                <a:ea typeface="맑은 고딕" pitchFamily="50" charset="-127"/>
              </a:rPr>
              <a:t>. </a:t>
            </a:r>
          </a:p>
          <a:p>
            <a:pPr marL="987425" indent="-454025" algn="just">
              <a:buFont typeface="Wingdings" pitchFamily="2" charset="2"/>
              <a:buChar char="Ø"/>
            </a:pPr>
            <a:r>
              <a:rPr lang="ko-KR" altLang="en-US" sz="2400" dirty="0" smtClean="0">
                <a:latin typeface="맑은 고딕" pitchFamily="50" charset="-127"/>
                <a:ea typeface="맑은 고딕" pitchFamily="50" charset="-127"/>
              </a:rPr>
              <a:t>누가 갔는가와 실종자의 문제</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이제는 말할 수 있다</a:t>
            </a:r>
            <a:r>
              <a:rPr lang="en-US" altLang="ko-KR" sz="2400" dirty="0" smtClean="0">
                <a:latin typeface="맑은 고딕" pitchFamily="50" charset="-127"/>
                <a:ea typeface="맑은 고딕" pitchFamily="50" charset="-127"/>
              </a:rPr>
              <a:t>.) </a:t>
            </a:r>
          </a:p>
          <a:p>
            <a:pPr marL="987425" indent="-454025" algn="just">
              <a:buFont typeface="Wingdings" pitchFamily="2" charset="2"/>
              <a:buChar char="Ø"/>
            </a:pPr>
            <a:r>
              <a:rPr lang="ko-KR" altLang="en-US" sz="2400" dirty="0" smtClean="0">
                <a:latin typeface="맑은 고딕" pitchFamily="50" charset="-127"/>
                <a:ea typeface="맑은 고딕" pitchFamily="50" charset="-127"/>
              </a:rPr>
              <a:t>전후 처리 문제</a:t>
            </a:r>
            <a:r>
              <a:rPr lang="en-US" altLang="ko-KR" sz="2400" dirty="0" smtClean="0">
                <a:latin typeface="맑은 고딕" pitchFamily="50" charset="-127"/>
                <a:ea typeface="맑은 고딕" pitchFamily="50" charset="-127"/>
              </a:rPr>
              <a:t>. (JTBC</a:t>
            </a:r>
            <a:r>
              <a:rPr lang="ko-KR" altLang="en-US" sz="2400" dirty="0" smtClean="0">
                <a:latin typeface="맑은 고딕" pitchFamily="50" charset="-127"/>
                <a:ea typeface="맑은 고딕" pitchFamily="50" charset="-127"/>
              </a:rPr>
              <a:t>의 사이공 탈출의 문제</a:t>
            </a:r>
            <a:r>
              <a:rPr lang="en-US" altLang="ko-KR" sz="2400" dirty="0" smtClean="0">
                <a:latin typeface="맑은 고딕" pitchFamily="50" charset="-127"/>
                <a:ea typeface="맑은 고딕" pitchFamily="50" charset="-127"/>
              </a:rPr>
              <a:t>) </a:t>
            </a:r>
          </a:p>
          <a:p>
            <a:pPr marL="533400" indent="-533400" algn="just">
              <a:buFont typeface="Wingdings" pitchFamily="2" charset="2"/>
              <a:buChar char="ü"/>
            </a:pPr>
            <a:r>
              <a:rPr lang="ko-KR" altLang="en-US" sz="2800" dirty="0" smtClean="0">
                <a:latin typeface="맑은 고딕" pitchFamily="50" charset="-127"/>
                <a:ea typeface="맑은 고딕" pitchFamily="50" charset="-127"/>
              </a:rPr>
              <a:t>양민 학살의 문제</a:t>
            </a:r>
            <a:r>
              <a:rPr lang="en-US" altLang="ko-KR" sz="2800" dirty="0" smtClean="0">
                <a:latin typeface="맑은 고딕" pitchFamily="50" charset="-127"/>
                <a:ea typeface="맑은 고딕" pitchFamily="50" charset="-127"/>
              </a:rPr>
              <a:t>: </a:t>
            </a:r>
          </a:p>
          <a:p>
            <a:pPr marL="533400" indent="0" algn="just">
              <a:buNone/>
            </a:pPr>
            <a:r>
              <a:rPr lang="ko-KR" altLang="en-US" sz="2400" dirty="0" smtClean="0">
                <a:latin typeface="맑은 고딕" pitchFamily="50" charset="-127"/>
                <a:ea typeface="맑은 고딕" pitchFamily="50" charset="-127"/>
              </a:rPr>
              <a:t>한국군의 변명</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그러나 과연 무엇이 한국의 국가브랜드에 도움이 되는 것일까</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최근 시사기획 창</a:t>
            </a:r>
            <a:r>
              <a:rPr lang="en-US" altLang="ko-KR" sz="2400" dirty="0" smtClean="0">
                <a:latin typeface="맑은 고딕" pitchFamily="50" charset="-127"/>
                <a:ea typeface="맑은 고딕" pitchFamily="50" charset="-127"/>
              </a:rPr>
              <a:t>)</a:t>
            </a:r>
            <a:endParaRPr lang="ko-KR" altLang="en-US" sz="2400" dirty="0" smtClean="0">
              <a:latin typeface="맑은 고딕" pitchFamily="50" charset="-127"/>
              <a:ea typeface="맑은 고딕" pitchFamily="50" charset="-127"/>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교훈</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50000"/>
              </a:lnSpc>
              <a:buFont typeface="Wingdings" pitchFamily="2" charset="2"/>
              <a:buChar char="ü"/>
            </a:pPr>
            <a:r>
              <a:rPr lang="ko-KR" altLang="en-US" sz="2800" dirty="0" smtClean="0">
                <a:latin typeface="맑은 고딕" pitchFamily="50" charset="-127"/>
                <a:ea typeface="맑은 고딕" pitchFamily="50" charset="-127"/>
              </a:rPr>
              <a:t>우리는 무엇을 얻었는가</a:t>
            </a:r>
            <a:r>
              <a:rPr lang="en-US" altLang="ko-KR" sz="2800" dirty="0" smtClean="0">
                <a:latin typeface="맑은 고딕" pitchFamily="50" charset="-127"/>
                <a:ea typeface="맑은 고딕" pitchFamily="50" charset="-127"/>
              </a:rPr>
              <a:t>? </a:t>
            </a:r>
          </a:p>
          <a:p>
            <a:pPr marL="533400" indent="-533400">
              <a:lnSpc>
                <a:spcPct val="150000"/>
              </a:lnSpc>
              <a:buFont typeface="Wingdings" pitchFamily="2" charset="2"/>
              <a:buChar char="ü"/>
            </a:pPr>
            <a:r>
              <a:rPr lang="ko-KR" altLang="en-US" sz="2800" dirty="0" err="1" smtClean="0">
                <a:latin typeface="맑은 고딕" pitchFamily="50" charset="-127"/>
                <a:ea typeface="맑은 고딕" pitchFamily="50" charset="-127"/>
              </a:rPr>
              <a:t>남베트남</a:t>
            </a:r>
            <a:r>
              <a:rPr lang="ko-KR" altLang="en-US" sz="2800" dirty="0" smtClean="0">
                <a:latin typeface="맑은 고딕" pitchFamily="50" charset="-127"/>
                <a:ea typeface="맑은 고딕" pitchFamily="50" charset="-127"/>
              </a:rPr>
              <a:t> 패망 직전 박정희 대통령의 특별 담화</a:t>
            </a:r>
            <a:r>
              <a:rPr lang="en-US" altLang="ko-KR" sz="2800" dirty="0" smtClean="0">
                <a:latin typeface="맑은 고딕" pitchFamily="50" charset="-127"/>
                <a:ea typeface="맑은 고딕" pitchFamily="50" charset="-127"/>
              </a:rPr>
              <a:t>:</a:t>
            </a:r>
          </a:p>
          <a:p>
            <a:pPr marL="533400" indent="0">
              <a:lnSpc>
                <a:spcPct val="150000"/>
              </a:lnSpc>
              <a:buNone/>
            </a:pPr>
            <a:r>
              <a:rPr lang="ko-KR" altLang="en-US" sz="2400" dirty="0" smtClean="0">
                <a:latin typeface="맑은 고딕" pitchFamily="50" charset="-127"/>
                <a:ea typeface="맑은 고딕" pitchFamily="50" charset="-127"/>
              </a:rPr>
              <a:t>뭉쳐야 한다</a:t>
            </a:r>
            <a:r>
              <a:rPr lang="en-US" altLang="ko-KR" sz="2400" dirty="0" smtClean="0">
                <a:latin typeface="맑은 고딕" pitchFamily="50" charset="-127"/>
                <a:ea typeface="맑은 고딕" pitchFamily="50" charset="-127"/>
              </a:rPr>
              <a:t>. </a:t>
            </a:r>
          </a:p>
          <a:p>
            <a:pPr marL="533400" indent="0">
              <a:lnSpc>
                <a:spcPct val="150000"/>
              </a:lnSpc>
              <a:buNone/>
            </a:pPr>
            <a:r>
              <a:rPr lang="ko-KR" altLang="en-US" sz="2400" dirty="0" smtClean="0">
                <a:latin typeface="맑은 고딕" pitchFamily="50" charset="-127"/>
                <a:ea typeface="맑은 고딕" pitchFamily="50" charset="-127"/>
              </a:rPr>
              <a:t>분열되면 안 된다</a:t>
            </a:r>
            <a:r>
              <a:rPr lang="en-US" altLang="ko-KR" sz="2400" dirty="0" smtClean="0">
                <a:latin typeface="맑은 고딕" pitchFamily="50" charset="-127"/>
                <a:ea typeface="맑은 고딕" pitchFamily="50" charset="-127"/>
              </a:rPr>
              <a:t>. </a:t>
            </a:r>
          </a:p>
          <a:p>
            <a:pPr marL="533400" indent="0">
              <a:lnSpc>
                <a:spcPct val="150000"/>
              </a:lnSpc>
              <a:buNone/>
            </a:pPr>
            <a:r>
              <a:rPr lang="ko-KR" altLang="en-US" sz="2400" dirty="0" smtClean="0">
                <a:latin typeface="맑은 고딕" pitchFamily="50" charset="-127"/>
                <a:ea typeface="맑은 고딕" pitchFamily="50" charset="-127"/>
              </a:rPr>
              <a:t>사회혼란은 곧 적화로 간다</a:t>
            </a:r>
            <a:r>
              <a:rPr lang="en-US" altLang="ko-KR" sz="2400" dirty="0" smtClean="0">
                <a:latin typeface="맑은 고딕" pitchFamily="50" charset="-127"/>
                <a:ea typeface="맑은 고딕" pitchFamily="50" charset="-127"/>
              </a:rPr>
              <a:t>. </a:t>
            </a:r>
          </a:p>
          <a:p>
            <a:pPr marL="533400" indent="-533400">
              <a:lnSpc>
                <a:spcPct val="150000"/>
              </a:lnSpc>
              <a:buFont typeface="Wingdings" pitchFamily="2" charset="2"/>
              <a:buChar char="ü"/>
            </a:pPr>
            <a:r>
              <a:rPr lang="ko-KR" altLang="en-US" sz="2800" dirty="0" smtClean="0">
                <a:latin typeface="맑은 고딕" pitchFamily="50" charset="-127"/>
                <a:ea typeface="맑은 고딕" pitchFamily="50" charset="-127"/>
              </a:rPr>
              <a:t>올바른 교훈이었나</a:t>
            </a:r>
            <a:r>
              <a:rPr lang="en-US" altLang="ko-KR" sz="2800" dirty="0" smtClean="0">
                <a:latin typeface="맑은 고딕" pitchFamily="50" charset="-127"/>
                <a:ea typeface="맑은 고딕" pitchFamily="50" charset="-127"/>
              </a:rPr>
              <a:t>? </a:t>
            </a:r>
            <a:endParaRPr lang="ko-KR" altLang="en-US" sz="2800" dirty="0" smtClean="0">
              <a:latin typeface="맑은 고딕" pitchFamily="50" charset="-127"/>
              <a:ea typeface="맑은 고딕" pitchFamily="50" charset="-127"/>
            </a:endParaRPr>
          </a:p>
        </p:txBody>
      </p:sp>
    </p:spTree>
    <p:extLst>
      <p:ext uri="{BB962C8B-B14F-4D97-AF65-F5344CB8AC3E}">
        <p14:creationId xmlns:p14="http://schemas.microsoft.com/office/powerpoint/2010/main" val="2678200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그리고</a:t>
            </a:r>
            <a:r>
              <a:rPr lang="en-US" altLang="ko-KR" sz="4000" dirty="0" smtClean="0">
                <a:latin typeface="HY헤드라인M" pitchFamily="18" charset="-127"/>
                <a:ea typeface="HY헤드라인M" pitchFamily="18" charset="-127"/>
              </a:rPr>
              <a:t>… </a:t>
            </a:r>
            <a:r>
              <a:rPr lang="ko-KR" altLang="en-US" sz="4000" dirty="0" smtClean="0">
                <a:latin typeface="HY헤드라인M" pitchFamily="18" charset="-127"/>
                <a:ea typeface="HY헤드라인M" pitchFamily="18" charset="-127"/>
              </a:rPr>
              <a:t>베트남 전쟁의 신화</a:t>
            </a:r>
            <a:endParaRPr lang="en-US" altLang="ko-KR" sz="4000" dirty="0">
              <a:latin typeface="HY헤드라인M" pitchFamily="18" charset="-127"/>
              <a:ea typeface="HY헤드라인M" pitchFamily="18" charset="-127"/>
            </a:endParaRPr>
          </a:p>
        </p:txBody>
      </p:sp>
      <p:sp>
        <p:nvSpPr>
          <p:cNvPr id="6147" name="Rectangle 3"/>
          <p:cNvSpPr>
            <a:spLocks noGrp="1" noChangeArrowheads="1"/>
          </p:cNvSpPr>
          <p:nvPr>
            <p:ph type="body" idx="4294967295"/>
          </p:nvPr>
        </p:nvSpPr>
        <p:spPr>
          <a:xfrm>
            <a:off x="457200" y="1600200"/>
            <a:ext cx="8229600" cy="4900613"/>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50000"/>
              </a:lnSpc>
              <a:buFont typeface="Wingdings" pitchFamily="2" charset="2"/>
              <a:buChar char="ü"/>
            </a:pPr>
            <a:r>
              <a:rPr lang="en-US" altLang="ko-KR" sz="2800" dirty="0" smtClean="0">
                <a:latin typeface="맑은 고딕" pitchFamily="50" charset="-127"/>
                <a:ea typeface="맑은 고딕" pitchFamily="50" charset="-127"/>
              </a:rPr>
              <a:t>2003</a:t>
            </a:r>
            <a:r>
              <a:rPr lang="ko-KR" altLang="en-US" sz="2800" dirty="0" smtClean="0">
                <a:latin typeface="맑은 고딕" pitchFamily="50" charset="-127"/>
                <a:ea typeface="맑은 고딕" pitchFamily="50" charset="-127"/>
              </a:rPr>
              <a:t>년 </a:t>
            </a:r>
            <a:r>
              <a:rPr lang="en-US" altLang="ko-KR" sz="2800" dirty="0" smtClean="0">
                <a:latin typeface="맑은 고딕" pitchFamily="50" charset="-127"/>
                <a:ea typeface="맑은 고딕" pitchFamily="50" charset="-127"/>
              </a:rPr>
              <a:t>9</a:t>
            </a:r>
            <a:r>
              <a:rPr lang="ko-KR" altLang="en-US" sz="2800" dirty="0" smtClean="0">
                <a:latin typeface="맑은 고딕" pitchFamily="50" charset="-127"/>
                <a:ea typeface="맑은 고딕" pitchFamily="50" charset="-127"/>
              </a:rPr>
              <a:t>월의 여론조사 결과</a:t>
            </a:r>
            <a:r>
              <a:rPr lang="en-US" altLang="ko-KR" sz="2800" dirty="0" smtClean="0">
                <a:latin typeface="맑은 고딕" pitchFamily="50" charset="-127"/>
                <a:ea typeface="맑은 고딕" pitchFamily="50" charset="-127"/>
              </a:rPr>
              <a:t>. 58% </a:t>
            </a:r>
            <a:r>
              <a:rPr lang="ko-KR" altLang="en-US" sz="2800" dirty="0" smtClean="0">
                <a:latin typeface="맑은 고딕" pitchFamily="50" charset="-127"/>
                <a:ea typeface="맑은 고딕" pitchFamily="50" charset="-127"/>
              </a:rPr>
              <a:t>파병 반대</a:t>
            </a:r>
            <a:r>
              <a:rPr lang="en-US" altLang="ko-KR" sz="2800" dirty="0" smtClean="0">
                <a:latin typeface="맑은 고딕" pitchFamily="50" charset="-127"/>
                <a:ea typeface="맑은 고딕" pitchFamily="50" charset="-127"/>
              </a:rPr>
              <a:t>. 80% </a:t>
            </a:r>
            <a:r>
              <a:rPr lang="ko-KR" altLang="en-US" sz="2800" dirty="0" smtClean="0">
                <a:latin typeface="맑은 고딕" pitchFamily="50" charset="-127"/>
                <a:ea typeface="맑은 고딕" pitchFamily="50" charset="-127"/>
              </a:rPr>
              <a:t>이라크 전쟁 반대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물론 국익의 입장에서 파병을 고려해야 한다는 의견도 </a:t>
            </a:r>
            <a:r>
              <a:rPr lang="en-US" altLang="ko-KR" sz="2800" dirty="0" smtClean="0">
                <a:latin typeface="맑은 고딕" pitchFamily="50" charset="-127"/>
                <a:ea typeface="맑은 고딕" pitchFamily="50" charset="-127"/>
              </a:rPr>
              <a:t>57.8%. </a:t>
            </a:r>
          </a:p>
          <a:p>
            <a:pPr marL="533400" indent="-533400">
              <a:lnSpc>
                <a:spcPct val="150000"/>
              </a:lnSpc>
              <a:buFont typeface="Wingdings" pitchFamily="2" charset="2"/>
              <a:buChar char="ü"/>
            </a:pPr>
            <a:r>
              <a:rPr lang="en-US" altLang="ko-KR" sz="2800" dirty="0" smtClean="0">
                <a:latin typeface="맑은 고딕" pitchFamily="50" charset="-127"/>
                <a:ea typeface="맑은 고딕" pitchFamily="50" charset="-127"/>
              </a:rPr>
              <a:t>2003</a:t>
            </a:r>
            <a:r>
              <a:rPr lang="ko-KR" altLang="en-US" sz="2800" dirty="0" smtClean="0">
                <a:latin typeface="맑은 고딕" pitchFamily="50" charset="-127"/>
                <a:ea typeface="맑은 고딕" pitchFamily="50" charset="-127"/>
              </a:rPr>
              <a:t>년 </a:t>
            </a:r>
            <a:r>
              <a:rPr lang="en-US" altLang="ko-KR" sz="2800" dirty="0" smtClean="0">
                <a:latin typeface="맑은 고딕" pitchFamily="50" charset="-127"/>
                <a:ea typeface="맑은 고딕" pitchFamily="50" charset="-127"/>
              </a:rPr>
              <a:t>10</a:t>
            </a:r>
            <a:r>
              <a:rPr lang="ko-KR" altLang="en-US" sz="2800" dirty="0" smtClean="0">
                <a:latin typeface="맑은 고딕" pitchFamily="50" charset="-127"/>
                <a:ea typeface="맑은 고딕" pitchFamily="50" charset="-127"/>
              </a:rPr>
              <a:t>월의 여론조사 결과</a:t>
            </a:r>
            <a:r>
              <a:rPr lang="en-US" altLang="ko-KR" sz="2800" dirty="0" smtClean="0">
                <a:latin typeface="맑은 고딕" pitchFamily="50" charset="-127"/>
                <a:ea typeface="맑은 고딕" pitchFamily="50" charset="-127"/>
              </a:rPr>
              <a:t>. 60%</a:t>
            </a:r>
            <a:r>
              <a:rPr lang="ko-KR" altLang="en-US" sz="2800" dirty="0" smtClean="0">
                <a:latin typeface="맑은 고딕" pitchFamily="50" charset="-127"/>
                <a:ea typeface="맑은 고딕" pitchFamily="50" charset="-127"/>
              </a:rPr>
              <a:t>가 파병을 찬성</a:t>
            </a:r>
            <a:r>
              <a:rPr lang="en-US" altLang="ko-KR" sz="2800" dirty="0" smtClean="0">
                <a:latin typeface="맑은 고딕" pitchFamily="50" charset="-127"/>
                <a:ea typeface="맑은 고딕" pitchFamily="50" charset="-127"/>
              </a:rPr>
              <a:t>. </a:t>
            </a:r>
          </a:p>
          <a:p>
            <a:pPr marL="533400" indent="-533400">
              <a:lnSpc>
                <a:spcPct val="150000"/>
              </a:lnSpc>
              <a:buFont typeface="Wingdings" pitchFamily="2" charset="2"/>
              <a:buChar char="ü"/>
            </a:pPr>
            <a:r>
              <a:rPr lang="ko-KR" altLang="en-US" sz="2800" dirty="0" smtClean="0">
                <a:latin typeface="맑은 고딕" pitchFamily="50" charset="-127"/>
                <a:ea typeface="맑은 고딕" pitchFamily="50" charset="-127"/>
              </a:rPr>
              <a:t>도대체 무슨 일이 있었는가</a:t>
            </a:r>
            <a:r>
              <a:rPr lang="en-US" altLang="ko-KR" sz="2800" dirty="0" smtClean="0">
                <a:latin typeface="맑은 고딕" pitchFamily="50" charset="-127"/>
                <a:ea typeface="맑은 고딕" pitchFamily="50" charset="-127"/>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898"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1000"/>
                                        <p:tgtEl>
                                          <p:spTgt spid="6147">
                                            <p:txEl>
                                              <p:pRg st="0" end="0"/>
                                            </p:txEl>
                                          </p:spTgt>
                                        </p:tgtEl>
                                      </p:cBhvr>
                                    </p:animEffect>
                                    <p:anim calcmode="lin" valueType="num">
                                      <p:cBhvr>
                                        <p:cTn id="16"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1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1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Effect transition="in" filter="fade">
                                      <p:cBhvr>
                                        <p:cTn id="23" dur="1000"/>
                                        <p:tgtEl>
                                          <p:spTgt spid="6147">
                                            <p:txEl>
                                              <p:pRg st="1" end="1"/>
                                            </p:txEl>
                                          </p:spTgt>
                                        </p:tgtEl>
                                      </p:cBhvr>
                                    </p:animEffect>
                                    <p:anim calcmode="lin" valueType="num">
                                      <p:cBhvr>
                                        <p:cTn id="24"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14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1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1000"/>
                                        <p:tgtEl>
                                          <p:spTgt spid="6147">
                                            <p:txEl>
                                              <p:pRg st="2" end="2"/>
                                            </p:txEl>
                                          </p:spTgt>
                                        </p:tgtEl>
                                      </p:cBhvr>
                                    </p:animEffect>
                                    <p:anim calcmode="lin" valueType="num">
                                      <p:cBhvr>
                                        <p:cTn id="3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14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14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ko-KR" sz="4000" dirty="0" smtClean="0">
                <a:latin typeface="HY헤드라인M" pitchFamily="18" charset="-127"/>
                <a:ea typeface="HY헤드라인M" pitchFamily="18" charset="-127"/>
              </a:rPr>
              <a:t>4</a:t>
            </a:r>
            <a:r>
              <a:rPr lang="ko-KR" altLang="en-US" sz="4000" dirty="0" smtClean="0">
                <a:latin typeface="HY헤드라인M" pitchFamily="18" charset="-127"/>
                <a:ea typeface="HY헤드라인M" pitchFamily="18" charset="-127"/>
              </a:rPr>
              <a:t>가지 중요한 일</a:t>
            </a:r>
            <a:endParaRPr lang="en-US" altLang="ko-KR" sz="4000" dirty="0">
              <a:latin typeface="HY헤드라인M" pitchFamily="18" charset="-127"/>
              <a:ea typeface="HY헤드라인M" pitchFamily="18" charset="-127"/>
            </a:endParaRPr>
          </a:p>
        </p:txBody>
      </p:sp>
      <p:sp>
        <p:nvSpPr>
          <p:cNvPr id="14339" name="Rectangle 3"/>
          <p:cNvSpPr>
            <a:spLocks noGrp="1" noChangeArrowheads="1"/>
          </p:cNvSpPr>
          <p:nvPr>
            <p:ph type="body" idx="4294967295"/>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20000"/>
              </a:lnSpc>
              <a:buFont typeface="+mj-lt"/>
              <a:buAutoNum type="arabicPeriod"/>
            </a:pPr>
            <a:r>
              <a:rPr lang="ko-KR" altLang="en-US" sz="2800" dirty="0" smtClean="0">
                <a:latin typeface="맑은 고딕" pitchFamily="50" charset="-127"/>
                <a:ea typeface="맑은 고딕" pitchFamily="50" charset="-127"/>
              </a:rPr>
              <a:t>유엔의 결의문 채택</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16</a:t>
            </a:r>
            <a:r>
              <a:rPr lang="ko-KR" altLang="en-US" sz="2400" dirty="0" smtClean="0">
                <a:latin typeface="맑은 고딕" pitchFamily="50" charset="-127"/>
                <a:ea typeface="맑은 고딕" pitchFamily="50" charset="-127"/>
              </a:rPr>
              <a:t>일</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p>
          <a:p>
            <a:pPr marL="533400" indent="0">
              <a:lnSpc>
                <a:spcPct val="120000"/>
              </a:lnSpc>
              <a:buNone/>
            </a:pPr>
            <a:r>
              <a:rPr lang="ko-KR" altLang="en-US" sz="2400" dirty="0" smtClean="0">
                <a:latin typeface="맑은 고딕" pitchFamily="50" charset="-127"/>
                <a:ea typeface="맑은 고딕" pitchFamily="50" charset="-127"/>
              </a:rPr>
              <a:t>미국의 선제공격 옹호</a:t>
            </a:r>
            <a:r>
              <a:rPr lang="en-US" altLang="ko-KR" sz="2400" dirty="0" smtClean="0">
                <a:latin typeface="맑은 고딕" pitchFamily="50" charset="-127"/>
                <a:ea typeface="맑은 고딕" pitchFamily="50" charset="-127"/>
              </a:rPr>
              <a:t>. </a:t>
            </a:r>
          </a:p>
          <a:p>
            <a:pPr marL="533400" indent="-533400">
              <a:lnSpc>
                <a:spcPct val="120000"/>
              </a:lnSpc>
              <a:buFont typeface="+mj-lt"/>
              <a:buAutoNum type="arabicPeriod" startAt="2"/>
            </a:pPr>
            <a:r>
              <a:rPr lang="ko-KR" altLang="en-US" sz="2800" dirty="0" smtClean="0">
                <a:latin typeface="맑은 고딕" pitchFamily="50" charset="-127"/>
                <a:ea typeface="맑은 고딕" pitchFamily="50" charset="-127"/>
              </a:rPr>
              <a:t>일본의 자위대 파병 최종 승인 </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17</a:t>
            </a:r>
            <a:r>
              <a:rPr lang="ko-KR" altLang="en-US" sz="2400" dirty="0" smtClean="0">
                <a:latin typeface="맑은 고딕" pitchFamily="50" charset="-127"/>
                <a:ea typeface="맑은 고딕" pitchFamily="50" charset="-127"/>
              </a:rPr>
              <a:t>일</a:t>
            </a:r>
            <a:r>
              <a:rPr lang="en-US" altLang="ko-KR" sz="2400" dirty="0" smtClean="0">
                <a:latin typeface="맑은 고딕" pitchFamily="50" charset="-127"/>
                <a:ea typeface="맑은 고딕" pitchFamily="50" charset="-127"/>
              </a:rPr>
              <a:t>)</a:t>
            </a:r>
          </a:p>
          <a:p>
            <a:pPr marL="533400" indent="-533400">
              <a:lnSpc>
                <a:spcPct val="120000"/>
              </a:lnSpc>
              <a:buFont typeface="+mj-lt"/>
              <a:buAutoNum type="arabicPeriod" startAt="2"/>
            </a:pPr>
            <a:r>
              <a:rPr lang="ko-KR" altLang="en-US" sz="2800" dirty="0" smtClean="0">
                <a:latin typeface="맑은 고딕" pitchFamily="50" charset="-127"/>
                <a:ea typeface="맑은 고딕" pitchFamily="50" charset="-127"/>
              </a:rPr>
              <a:t>북한 정부 핵 재처리 완료 선언</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2</a:t>
            </a:r>
            <a:r>
              <a:rPr lang="ko-KR" altLang="en-US" sz="2400" dirty="0" smtClean="0">
                <a:latin typeface="맑은 고딕" pitchFamily="50" charset="-127"/>
                <a:ea typeface="맑은 고딕" pitchFamily="50" charset="-127"/>
              </a:rPr>
              <a:t>일</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p>
          <a:p>
            <a:pPr marL="533400" indent="0">
              <a:lnSpc>
                <a:spcPct val="120000"/>
              </a:lnSpc>
              <a:buNone/>
            </a:pPr>
            <a:r>
              <a:rPr lang="ko-KR" altLang="en-US" sz="2800" dirty="0" smtClean="0">
                <a:latin typeface="맑은 고딕" pitchFamily="50" charset="-127"/>
                <a:ea typeface="맑은 고딕" pitchFamily="50" charset="-127"/>
              </a:rPr>
              <a:t>핵 실험 가능성 제기</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16</a:t>
            </a:r>
            <a:r>
              <a:rPr lang="ko-KR" altLang="en-US" sz="2400" dirty="0" smtClean="0">
                <a:latin typeface="맑은 고딕" pitchFamily="50" charset="-127"/>
                <a:ea typeface="맑은 고딕" pitchFamily="50" charset="-127"/>
              </a:rPr>
              <a:t>일</a:t>
            </a:r>
            <a:r>
              <a:rPr lang="en-US" altLang="ko-KR" sz="2400" dirty="0" smtClean="0">
                <a:latin typeface="맑은 고딕" pitchFamily="50" charset="-127"/>
                <a:ea typeface="맑은 고딕" pitchFamily="50" charset="-127"/>
              </a:rPr>
              <a:t>) </a:t>
            </a:r>
          </a:p>
          <a:p>
            <a:pPr marL="533400" indent="0">
              <a:lnSpc>
                <a:spcPct val="120000"/>
              </a:lnSpc>
              <a:buNone/>
            </a:pPr>
            <a:r>
              <a:rPr lang="ko-KR" altLang="en-US" sz="2800" dirty="0" smtClean="0">
                <a:latin typeface="맑은 고딕" pitchFamily="50" charset="-127"/>
                <a:ea typeface="맑은 고딕" pitchFamily="50" charset="-127"/>
              </a:rPr>
              <a:t>→ 한미동맹의 중요성이 더 강조됨</a:t>
            </a:r>
            <a:r>
              <a:rPr lang="en-US" altLang="ko-KR" sz="2800" dirty="0" smtClean="0">
                <a:latin typeface="맑은 고딕" pitchFamily="50" charset="-127"/>
                <a:ea typeface="맑은 고딕" pitchFamily="50" charset="-127"/>
              </a:rPr>
              <a:t>. </a:t>
            </a:r>
          </a:p>
          <a:p>
            <a:pPr marL="533400" indent="-533400">
              <a:lnSpc>
                <a:spcPct val="120000"/>
              </a:lnSpc>
              <a:buFont typeface="+mj-lt"/>
              <a:buAutoNum type="arabicPeriod" startAt="4"/>
            </a:pPr>
            <a:r>
              <a:rPr lang="ko-KR" altLang="en-US" sz="2800" dirty="0" smtClean="0">
                <a:latin typeface="맑은 고딕" pitchFamily="50" charset="-127"/>
                <a:ea typeface="맑은 고딕" pitchFamily="50" charset="-127"/>
              </a:rPr>
              <a:t>국회에서 베트남 파병의 효과를 둘러싼 논쟁</a:t>
            </a:r>
            <a:endParaRPr lang="en-US" altLang="ko-KR" sz="2800" dirty="0" smtClean="0">
              <a:latin typeface="맑은 고딕" pitchFamily="50" charset="-127"/>
              <a:ea typeface="맑은 고딕" pitchFamily="50" charset="-127"/>
            </a:endParaRPr>
          </a:p>
          <a:p>
            <a:pPr marL="1168400" indent="0">
              <a:lnSpc>
                <a:spcPct val="120000"/>
              </a:lnSpc>
              <a:buNone/>
            </a:pPr>
            <a:r>
              <a:rPr lang="ko-KR" altLang="en-US" sz="2800" dirty="0" smtClean="0">
                <a:solidFill>
                  <a:srgbClr val="FF0000"/>
                </a:solidFill>
                <a:latin typeface="맑은 고딕" pitchFamily="50" charset="-127"/>
                <a:ea typeface="맑은 고딕" pitchFamily="50" charset="-127"/>
              </a:rPr>
              <a:t>한국정부</a:t>
            </a:r>
            <a:r>
              <a:rPr lang="en-US" altLang="ko-KR" sz="2800" dirty="0" smtClean="0">
                <a:solidFill>
                  <a:srgbClr val="FF0000"/>
                </a:solidFill>
                <a:latin typeface="맑은 고딕" pitchFamily="50" charset="-127"/>
                <a:ea typeface="맑은 고딕" pitchFamily="50" charset="-127"/>
              </a:rPr>
              <a:t>: </a:t>
            </a:r>
            <a:r>
              <a:rPr lang="ko-KR" altLang="en-US" sz="2800" dirty="0" smtClean="0">
                <a:solidFill>
                  <a:srgbClr val="FF0000"/>
                </a:solidFill>
                <a:latin typeface="맑은 고딕" pitchFamily="50" charset="-127"/>
                <a:ea typeface="맑은 고딕" pitchFamily="50" charset="-127"/>
              </a:rPr>
              <a:t>파병결정</a:t>
            </a:r>
            <a:r>
              <a:rPr lang="en-US" altLang="ko-KR" sz="2800" dirty="0" smtClean="0">
                <a:solidFill>
                  <a:srgbClr val="FF0000"/>
                </a:solidFill>
                <a:latin typeface="맑은 고딕" pitchFamily="50" charset="-127"/>
                <a:ea typeface="맑은 고딕" pitchFamily="50" charset="-127"/>
              </a:rPr>
              <a:t>.</a:t>
            </a:r>
            <a:endParaRPr lang="en-US" altLang="ko-KR" sz="2800" dirty="0">
              <a:solidFill>
                <a:srgbClr val="FF0000"/>
              </a:solidFill>
              <a:latin typeface="맑은 고딕" pitchFamily="50" charset="-127"/>
              <a:ea typeface="맑은 고딕" pitchFamily="50" charset="-127"/>
            </a:endParaRPr>
          </a:p>
        </p:txBody>
      </p:sp>
      <p:sp>
        <p:nvSpPr>
          <p:cNvPr id="5" name="줄무늬가 있는 오른쪽 화살표 4"/>
          <p:cNvSpPr/>
          <p:nvPr/>
        </p:nvSpPr>
        <p:spPr>
          <a:xfrm>
            <a:off x="548604" y="5868635"/>
            <a:ext cx="999059" cy="36004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600">
                                          <p:stCondLst>
                                            <p:cond delay="0"/>
                                          </p:stCondLst>
                                        </p:cTn>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randombar(horizontal)">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randombar(horizontal)">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randombar(horizontal)">
                                      <p:cBhvr>
                                        <p:cTn id="37" dur="5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randombar(horizontal)">
                                      <p:cBhvr>
                                        <p:cTn id="42" dur="500"/>
                                        <p:tgtEl>
                                          <p:spTgt spid="143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339">
                                            <p:txEl>
                                              <p:pRg st="7" end="7"/>
                                            </p:txEl>
                                          </p:spTgt>
                                        </p:tgtEl>
                                        <p:attrNameLst>
                                          <p:attrName>style.visibility</p:attrName>
                                        </p:attrNameLst>
                                      </p:cBhvr>
                                      <p:to>
                                        <p:strVal val="visible"/>
                                      </p:to>
                                    </p:set>
                                    <p:animEffect transition="in" filter="randombar(horizontal)">
                                      <p:cBhvr>
                                        <p:cTn id="47"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악순환</a:t>
            </a:r>
            <a:endParaRPr lang="en-US" altLang="ko-KR" sz="4000" dirty="0">
              <a:latin typeface="HY헤드라인M" pitchFamily="18" charset="-127"/>
              <a:ea typeface="HY헤드라인M" pitchFamily="18" charset="-127"/>
            </a:endParaRPr>
          </a:p>
        </p:txBody>
      </p:sp>
      <p:sp>
        <p:nvSpPr>
          <p:cNvPr id="76803"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아프가니스탄 </a:t>
            </a:r>
            <a:r>
              <a:rPr lang="ko-KR" altLang="en-US" sz="2800" dirty="0" err="1" smtClean="0">
                <a:latin typeface="맑은 고딕" pitchFamily="50" charset="-127"/>
                <a:ea typeface="맑은 고딕" pitchFamily="50" charset="-127"/>
              </a:rPr>
              <a:t>재파병</a:t>
            </a:r>
            <a:r>
              <a:rPr lang="ko-KR" altLang="en-US" sz="2800" dirty="0" smtClean="0">
                <a:latin typeface="맑은 고딕" pitchFamily="50" charset="-127"/>
                <a:ea typeface="맑은 고딕" pitchFamily="50" charset="-127"/>
              </a:rPr>
              <a:t> 문제 거론</a:t>
            </a:r>
            <a:r>
              <a:rPr lang="en-US" altLang="ko-KR" sz="2800" dirty="0" smtClean="0">
                <a:latin typeface="맑은 고딕" pitchFamily="50" charset="-127"/>
                <a:ea typeface="맑은 고딕" pitchFamily="50" charset="-127"/>
              </a:rPr>
              <a:t>: </a:t>
            </a:r>
          </a:p>
          <a:p>
            <a:pPr marL="533400" indent="0">
              <a:lnSpc>
                <a:spcPct val="200000"/>
              </a:lnSpc>
              <a:buNone/>
            </a:pP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무엇을 얻을 것이 있는가</a:t>
            </a:r>
            <a:r>
              <a:rPr lang="en-US" altLang="ko-KR" sz="2400" dirty="0" smtClean="0">
                <a:latin typeface="맑은 고딕" pitchFamily="50" charset="-127"/>
                <a:ea typeface="맑은 고딕" pitchFamily="50" charset="-127"/>
              </a:rPr>
              <a:t>?”</a:t>
            </a: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러일전쟁</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만주사변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한국전쟁</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베트남전쟁으로 이어지는 동아시아에서의 악순환</a:t>
            </a:r>
            <a:r>
              <a:rPr lang="en-US" altLang="ko-KR" sz="2800" dirty="0" smtClean="0">
                <a:latin typeface="맑은 고딕" pitchFamily="50" charset="-127"/>
                <a:ea typeface="맑은 고딕" pitchFamily="50" charset="-127"/>
              </a:rPr>
              <a:t>. </a:t>
            </a: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이 악순환을 어떻게 끊을 것인가</a:t>
            </a:r>
            <a:r>
              <a:rPr lang="en-US" altLang="ko-KR" sz="2800" dirty="0" smtClean="0">
                <a:latin typeface="맑은 고딕" pitchFamily="50" charset="-127"/>
                <a:ea typeface="맑은 고딕" pitchFamily="50" charset="-127"/>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000" dirty="0" smtClean="0">
                <a:latin typeface="HY헤드라인M" pitchFamily="18" charset="-127"/>
                <a:ea typeface="HY헤드라인M" pitchFamily="18" charset="-127"/>
              </a:rPr>
              <a:t>미국은 이길 수 있었을까</a:t>
            </a:r>
            <a:r>
              <a:rPr lang="en-US" altLang="ko-KR" sz="4000" dirty="0" smtClean="0">
                <a:latin typeface="HY헤드라인M" pitchFamily="18" charset="-127"/>
                <a:ea typeface="HY헤드라인M" pitchFamily="18" charset="-127"/>
              </a:rPr>
              <a:t>?</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서로 다른 평가</a:t>
            </a:r>
            <a:endParaRPr lang="en-US" altLang="ko-KR" sz="2800" dirty="0" smtClean="0">
              <a:latin typeface="맑은 고딕" pitchFamily="50" charset="-127"/>
              <a:ea typeface="맑은 고딕" pitchFamily="50" charset="-127"/>
            </a:endParaRP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일반적 평가는 잘못된 곳에서 잘못 개입한 전쟁</a:t>
            </a:r>
            <a:endParaRPr lang="en-US" altLang="ko-KR" sz="2800" dirty="0" smtClean="0">
              <a:latin typeface="맑은 고딕" pitchFamily="50" charset="-127"/>
              <a:ea typeface="맑은 고딕" pitchFamily="50" charset="-127"/>
            </a:endParaRPr>
          </a:p>
          <a:p>
            <a:pPr marL="533400" indent="-533400" algn="just">
              <a:lnSpc>
                <a:spcPct val="120000"/>
              </a:lnSpc>
              <a:buFont typeface="Wingdings" pitchFamily="2" charset="2"/>
              <a:buChar char="ü"/>
            </a:pPr>
            <a:r>
              <a:rPr lang="ko-KR" altLang="en-US" sz="2800" b="1" dirty="0" smtClean="0">
                <a:latin typeface="맑은 고딕" pitchFamily="50" charset="-127"/>
                <a:ea typeface="맑은 고딕" pitchFamily="50" charset="-127"/>
              </a:rPr>
              <a:t>그러나 </a:t>
            </a:r>
            <a:r>
              <a:rPr lang="en-US" altLang="ko-KR" sz="2800" b="1" dirty="0" smtClean="0">
                <a:latin typeface="맑은 고딕" pitchFamily="50" charset="-127"/>
                <a:ea typeface="맑은 고딕" pitchFamily="50" charset="-127"/>
              </a:rPr>
              <a:t>1980</a:t>
            </a:r>
            <a:r>
              <a:rPr lang="ko-KR" altLang="en-US" sz="2800" b="1" dirty="0" smtClean="0">
                <a:latin typeface="맑은 고딕" pitchFamily="50" charset="-127"/>
                <a:ea typeface="맑은 고딕" pitchFamily="50" charset="-127"/>
              </a:rPr>
              <a:t>년대 이후 보수의 반격 시작</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인도네시아에서의 학살</a:t>
            </a:r>
            <a:r>
              <a:rPr lang="en-US" altLang="ko-KR" sz="2400" dirty="0" smtClean="0">
                <a:latin typeface="맑은 고딕" pitchFamily="50" charset="-127"/>
                <a:ea typeface="맑은 고딕" pitchFamily="50" charset="-127"/>
              </a:rPr>
              <a:t>(1965)</a:t>
            </a:r>
            <a:r>
              <a:rPr lang="ko-KR" altLang="en-US" sz="2800" dirty="0" smtClean="0">
                <a:latin typeface="맑은 고딕" pitchFamily="50" charset="-127"/>
                <a:ea typeface="맑은 고딕" pitchFamily="50" charset="-127"/>
              </a:rPr>
              <a:t>에 대한 재평가</a:t>
            </a:r>
            <a:r>
              <a:rPr lang="en-US" altLang="ko-KR" sz="2800"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레이건</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대처</a:t>
            </a:r>
            <a:r>
              <a:rPr lang="en-US" altLang="ko-KR" sz="2800" dirty="0" smtClean="0">
                <a:latin typeface="맑은 고딕" pitchFamily="50" charset="-127"/>
                <a:ea typeface="맑은 고딕" pitchFamily="50" charset="-127"/>
              </a:rPr>
              <a:t>∙</a:t>
            </a:r>
            <a:r>
              <a:rPr lang="ko-KR" altLang="en-US" sz="2800" dirty="0" err="1" smtClean="0">
                <a:latin typeface="맑은 고딕" pitchFamily="50" charset="-127"/>
                <a:ea typeface="맑은 고딕" pitchFamily="50" charset="-127"/>
              </a:rPr>
              <a:t>나까소네에</a:t>
            </a:r>
            <a:r>
              <a:rPr lang="ko-KR" altLang="en-US" sz="2800" dirty="0" smtClean="0">
                <a:latin typeface="맑은 고딕" pitchFamily="50" charset="-127"/>
                <a:ea typeface="맑은 고딕" pitchFamily="50" charset="-127"/>
              </a:rPr>
              <a:t> 의한 </a:t>
            </a:r>
            <a:r>
              <a:rPr lang="ko-KR" altLang="en-US" sz="2800" dirty="0" err="1" smtClean="0">
                <a:latin typeface="맑은 고딕" pitchFamily="50" charset="-127"/>
                <a:ea typeface="맑은 고딕" pitchFamily="50" charset="-127"/>
              </a:rPr>
              <a:t>신자유주의적</a:t>
            </a:r>
            <a:r>
              <a:rPr lang="ko-KR" altLang="en-US" sz="2800" dirty="0" smtClean="0">
                <a:latin typeface="맑은 고딕" pitchFamily="50" charset="-127"/>
                <a:ea typeface="맑은 고딕" pitchFamily="50" charset="-127"/>
              </a:rPr>
              <a:t> 인식</a:t>
            </a:r>
            <a:r>
              <a:rPr lang="en-US" altLang="ko-KR" sz="2800" dirty="0" smtClean="0">
                <a:latin typeface="맑은 고딕" pitchFamily="50" charset="-127"/>
                <a:ea typeface="맑은 고딕" pitchFamily="50" charset="-127"/>
              </a:rPr>
              <a:t>. </a:t>
            </a:r>
            <a:r>
              <a:rPr lang="en-US" altLang="ko-KR" sz="2800" u="sng" dirty="0" smtClean="0">
                <a:latin typeface="맑은 고딕" pitchFamily="50" charset="-127"/>
                <a:ea typeface="맑은 고딕" pitchFamily="50" charset="-127"/>
              </a:rPr>
              <a:t>“</a:t>
            </a:r>
            <a:r>
              <a:rPr lang="ko-KR" altLang="en-US" sz="2800" u="sng" dirty="0" smtClean="0">
                <a:latin typeface="맑은 고딕" pitchFamily="50" charset="-127"/>
                <a:ea typeface="맑은 고딕" pitchFamily="50" charset="-127"/>
              </a:rPr>
              <a:t>베트남에 잘 개입했다</a:t>
            </a:r>
            <a:r>
              <a:rPr lang="en-US" altLang="ko-KR" sz="2800" u="sng" dirty="0" smtClean="0">
                <a:latin typeface="맑은 고딕" pitchFamily="50" charset="-127"/>
                <a:ea typeface="맑은 고딕" pitchFamily="50" charset="-127"/>
              </a:rPr>
              <a:t>. </a:t>
            </a:r>
            <a:r>
              <a:rPr lang="ko-KR" altLang="en-US" sz="2800" u="sng" dirty="0" smtClean="0">
                <a:latin typeface="맑은 고딕" pitchFamily="50" charset="-127"/>
                <a:ea typeface="맑은 고딕" pitchFamily="50" charset="-127"/>
              </a:rPr>
              <a:t>이길 수도 있었다</a:t>
            </a:r>
            <a:r>
              <a:rPr lang="en-US" altLang="ko-KR" sz="2800" u="sng" dirty="0" smtClean="0">
                <a:latin typeface="맑은 고딕" pitchFamily="50" charset="-127"/>
                <a:ea typeface="맑은 고딕" pitchFamily="50" charset="-127"/>
              </a:rPr>
              <a:t>.”</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군사전략의 문제</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선전포고는 있었는가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롤백은 가능했는가</a:t>
            </a:r>
            <a:r>
              <a:rPr lang="en-US" altLang="ko-KR" sz="2800" dirty="0" smtClean="0">
                <a:latin typeface="맑은 고딕" pitchFamily="50" charset="-127"/>
                <a:ea typeface="맑은 고딕" pitchFamily="50" charset="-127"/>
              </a:rPr>
              <a:t>?</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한국전쟁의 </a:t>
            </a:r>
            <a:r>
              <a:rPr lang="ko-KR" altLang="en-US" sz="2400" dirty="0" err="1" smtClean="0">
                <a:latin typeface="맑은 고딕" pitchFamily="50" charset="-127"/>
                <a:ea typeface="맑은 고딕" pitchFamily="50" charset="-127"/>
              </a:rPr>
              <a:t>트라우마</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endParaRPr lang="ko-KR" altLang="en-US" sz="2800" dirty="0" smtClean="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미국의 개입</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미국의 오해</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중국과 베트남</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그 긴 역사</a:t>
            </a:r>
            <a:r>
              <a:rPr lang="en-US" altLang="ko-KR" sz="2800" dirty="0" smtClean="0">
                <a:latin typeface="맑은 고딕" pitchFamily="50" charset="-127"/>
                <a:ea typeface="맑은 고딕" pitchFamily="50" charset="-127"/>
              </a:rPr>
              <a:t>. </a:t>
            </a: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미국은 베트남과 한국을 거의 동일시</a:t>
            </a:r>
            <a:r>
              <a:rPr lang="en-US" altLang="ko-KR" sz="2800" dirty="0" smtClean="0">
                <a:latin typeface="맑은 고딕" pitchFamily="50" charset="-127"/>
                <a:ea typeface="맑은 고딕" pitchFamily="50" charset="-127"/>
              </a:rPr>
              <a:t>.</a:t>
            </a: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그리고 미국의 </a:t>
            </a:r>
            <a:r>
              <a:rPr lang="ko-KR" altLang="en-US" sz="2800" dirty="0" err="1" smtClean="0">
                <a:latin typeface="맑은 고딕" pitchFamily="50" charset="-127"/>
                <a:ea typeface="맑은 고딕" pitchFamily="50" charset="-127"/>
              </a:rPr>
              <a:t>트라우마</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미국이 전쟁에서 질 수밖에 없었던 중요한 요소</a:t>
            </a:r>
            <a:r>
              <a:rPr lang="en-US" altLang="ko-KR" sz="2800" dirty="0" smtClean="0">
                <a:latin typeface="맑은 고딕" pitchFamily="50" charset="-127"/>
                <a:ea typeface="맑은 고딕" pitchFamily="50" charset="-127"/>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hexun.com/2009-09-09/1210237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 y="5136"/>
            <a:ext cx="5719824" cy="3639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tbto.org/uploads/tx_ctbtoslider/Chine_nuclear_test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779" y="342900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57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한국의 개입</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Wingdings" pitchFamily="2" charset="2"/>
              <a:buChar char="ü"/>
            </a:pPr>
            <a:r>
              <a:rPr lang="ko-KR" altLang="en-US" sz="2800" b="1" dirty="0" smtClean="0">
                <a:latin typeface="맑은 고딕" pitchFamily="50" charset="-127"/>
                <a:ea typeface="맑은 고딕" pitchFamily="50" charset="-127"/>
              </a:rPr>
              <a:t>해외파병과 주한미군</a:t>
            </a:r>
            <a:r>
              <a:rPr lang="en-US" altLang="ko-KR" sz="2800" b="1" dirty="0" smtClean="0">
                <a:latin typeface="맑은 고딕" pitchFamily="50" charset="-127"/>
                <a:ea typeface="맑은 고딕" pitchFamily="50" charset="-127"/>
              </a:rPr>
              <a:t>/</a:t>
            </a:r>
            <a:r>
              <a:rPr lang="ko-KR" altLang="en-US" sz="2800" b="1" dirty="0" smtClean="0">
                <a:latin typeface="맑은 고딕" pitchFamily="50" charset="-127"/>
                <a:ea typeface="맑은 고딕" pitchFamily="50" charset="-127"/>
              </a:rPr>
              <a:t>한국군 감축의 문제</a:t>
            </a:r>
            <a:r>
              <a:rPr lang="en-US" altLang="ko-KR" sz="2800" b="1"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이승만 정부의 인도네시아</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인도차이나 파병 제안</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아이젠하워 행정부의 일축</a:t>
            </a:r>
            <a:endParaRPr lang="en-US" altLang="ko-KR" sz="2800" dirty="0" smtClean="0">
              <a:latin typeface="맑은 고딕" pitchFamily="50" charset="-127"/>
              <a:ea typeface="맑은 고딕" pitchFamily="50" charset="-127"/>
            </a:endParaRPr>
          </a:p>
          <a:p>
            <a:pPr marL="533400" indent="-533400" algn="just">
              <a:buFont typeface="Wingdings" pitchFamily="2" charset="2"/>
              <a:buChar char="ü"/>
            </a:pPr>
            <a:r>
              <a:rPr lang="ko-KR" altLang="en-US" sz="2800" b="1" dirty="0" smtClean="0">
                <a:latin typeface="맑은 고딕" pitchFamily="50" charset="-127"/>
                <a:ea typeface="맑은 고딕" pitchFamily="50" charset="-127"/>
              </a:rPr>
              <a:t>박정희 정부의 제안</a:t>
            </a:r>
            <a:r>
              <a:rPr lang="en-US" altLang="ko-KR" sz="2800" b="1"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버거플랜</a:t>
            </a:r>
            <a:r>
              <a:rPr lang="en-US" altLang="ko-KR" sz="2400" dirty="0" smtClean="0">
                <a:latin typeface="맑은 고딕" pitchFamily="50" charset="-127"/>
                <a:ea typeface="맑은 고딕" pitchFamily="50" charset="-127"/>
              </a:rPr>
              <a:t>(1961</a:t>
            </a:r>
            <a:r>
              <a:rPr lang="ko-KR" altLang="en-US" sz="2400" dirty="0" smtClean="0">
                <a:latin typeface="맑은 고딕" pitchFamily="50" charset="-127"/>
                <a:ea typeface="맑은 고딕" pitchFamily="50" charset="-127"/>
              </a:rPr>
              <a:t>년</a:t>
            </a:r>
            <a:r>
              <a:rPr lang="en-US" altLang="ko-KR" sz="2400" dirty="0" smtClean="0">
                <a:latin typeface="맑은 고딕" pitchFamily="50" charset="-127"/>
                <a:ea typeface="맑은 고딕" pitchFamily="50" charset="-127"/>
              </a:rPr>
              <a:t>/1962</a:t>
            </a:r>
            <a:r>
              <a:rPr lang="ko-KR" altLang="en-US" sz="2400" dirty="0" smtClean="0">
                <a:latin typeface="맑은 고딕" pitchFamily="50" charset="-127"/>
                <a:ea typeface="맑은 고딕" pitchFamily="50" charset="-127"/>
              </a:rPr>
              <a:t>년</a:t>
            </a:r>
            <a:r>
              <a:rPr lang="en-US" altLang="ko-KR" sz="24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에 대한 대응</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케네디 정부의 일축</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아직 케네디 정부는 적극적으로 개입하지 않은 상황</a:t>
            </a:r>
            <a:r>
              <a:rPr lang="en-US" altLang="ko-KR" sz="2800" dirty="0" smtClean="0">
                <a:latin typeface="맑은 고딕" pitchFamily="50" charset="-127"/>
                <a:ea typeface="맑은 고딕" pitchFamily="50" charset="-127"/>
              </a:rPr>
              <a:t>.</a:t>
            </a:r>
          </a:p>
          <a:p>
            <a:pPr marL="533400" indent="-533400" algn="just">
              <a:buFont typeface="Wingdings" pitchFamily="2" charset="2"/>
              <a:buChar char="ü"/>
            </a:pPr>
            <a:r>
              <a:rPr lang="ko-KR" altLang="en-US" sz="2800" b="1" dirty="0" smtClean="0">
                <a:latin typeface="맑은 고딕" pitchFamily="50" charset="-127"/>
                <a:ea typeface="맑은 고딕" pitchFamily="50" charset="-127"/>
              </a:rPr>
              <a:t>케네디 사후 </a:t>
            </a:r>
            <a:r>
              <a:rPr lang="ko-KR" altLang="en-US" sz="2800" b="1" dirty="0" err="1" smtClean="0">
                <a:latin typeface="맑은 고딕" pitchFamily="50" charset="-127"/>
                <a:ea typeface="맑은 고딕" pitchFamily="50" charset="-127"/>
              </a:rPr>
              <a:t>존슨</a:t>
            </a:r>
            <a:r>
              <a:rPr lang="ko-KR" altLang="en-US" sz="2800" b="1" dirty="0" smtClean="0">
                <a:latin typeface="맑은 고딕" pitchFamily="50" charset="-127"/>
                <a:ea typeface="맑은 고딕" pitchFamily="50" charset="-127"/>
              </a:rPr>
              <a:t> 행정부의 요청</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More Flag. </a:t>
            </a:r>
            <a:r>
              <a:rPr lang="ko-KR" altLang="en-US" sz="2800" dirty="0" smtClean="0">
                <a:latin typeface="맑은 고딕" pitchFamily="50" charset="-127"/>
                <a:ea typeface="맑은 고딕" pitchFamily="50" charset="-127"/>
              </a:rPr>
              <a:t>유엔 동원 불가능</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프랑스</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영국의 참전 반대</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알제리</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중국의 문제</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a:t>
            </a:r>
          </a:p>
          <a:p>
            <a:pPr marL="533400" indent="-533400" algn="just">
              <a:buFont typeface="Wingdings" pitchFamily="2" charset="2"/>
              <a:buChar char="ü"/>
            </a:pPr>
            <a:r>
              <a:rPr lang="ko-KR" altLang="en-US" sz="2800" dirty="0" smtClean="0">
                <a:latin typeface="맑은 고딕" pitchFamily="50" charset="-127"/>
                <a:ea typeface="맑은 고딕" pitchFamily="50" charset="-127"/>
              </a:rPr>
              <a:t>한국이 가지 않았다면</a:t>
            </a:r>
            <a:r>
              <a:rPr lang="en-US" altLang="ko-KR" sz="2800" dirty="0" smtClean="0">
                <a:latin typeface="맑은 고딕" pitchFamily="50" charset="-127"/>
                <a:ea typeface="맑은 고딕" pitchFamily="50" charset="-127"/>
              </a:rPr>
              <a:t>…</a:t>
            </a:r>
            <a:endParaRPr lang="ko-KR" altLang="en-US" sz="2800" dirty="0" smtClean="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file26.uf.tistory.com/image/27455D4A5270F4D615E3B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4457703"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onthly.chosun.com/upload/0601/0601_070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16632"/>
            <a:ext cx="3755383" cy="45365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oreastory.kr/data/cheditor4/1210/ff7b5bbfa3a9459bd86e190543aceb72_hm7vcItLy8OSQIxiuZOJ42m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5" y="3816735"/>
            <a:ext cx="5184576" cy="292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7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참전국</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한국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태국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호주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뉴질랜드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필리핀</a:t>
            </a:r>
            <a:endParaRPr lang="en-US" altLang="ko-KR" sz="2800" dirty="0" smtClean="0">
              <a:latin typeface="맑은 고딕" pitchFamily="50" charset="-127"/>
              <a:ea typeface="맑은 고딕" pitchFamily="50" charset="-127"/>
            </a:endParaRP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참전을 희망했지만 파병하지 못한 국가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타이완</a:t>
            </a:r>
            <a:r>
              <a:rPr lang="en-US" altLang="ko-KR" sz="2400" dirty="0" smtClean="0">
                <a:latin typeface="맑은 고딕" pitchFamily="50" charset="-127"/>
                <a:ea typeface="맑은 고딕" pitchFamily="50" charset="-127"/>
              </a:rPr>
              <a:t>(31</a:t>
            </a:r>
            <a:r>
              <a:rPr lang="ko-KR" altLang="en-US" sz="2400" dirty="0" smtClean="0">
                <a:latin typeface="맑은 고딕" pitchFamily="50" charset="-127"/>
                <a:ea typeface="맑은 고딕" pitchFamily="50" charset="-127"/>
              </a:rPr>
              <a:t>명</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스페인</a:t>
            </a:r>
            <a:r>
              <a:rPr lang="en-US" altLang="ko-KR" sz="2400" dirty="0" smtClean="0">
                <a:latin typeface="맑은 고딕" pitchFamily="50" charset="-127"/>
                <a:ea typeface="맑은 고딕" pitchFamily="50" charset="-127"/>
              </a:rPr>
              <a:t>(13</a:t>
            </a:r>
            <a:r>
              <a:rPr lang="ko-KR" altLang="en-US" sz="2400" dirty="0" smtClean="0">
                <a:latin typeface="맑은 고딕" pitchFamily="50" charset="-127"/>
                <a:ea typeface="맑은 고딕" pitchFamily="50" charset="-127"/>
              </a:rPr>
              <a:t>명</a:t>
            </a:r>
            <a:r>
              <a:rPr lang="en-US" altLang="ko-KR" sz="2400" dirty="0" smtClean="0">
                <a:latin typeface="맑은 고딕" pitchFamily="50" charset="-127"/>
                <a:ea typeface="맑은 고딕" pitchFamily="50" charset="-127"/>
              </a:rPr>
              <a:t>)</a:t>
            </a: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베트남전쟁 초기 정치적으로 가장 큰 영향을 받은 국가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인도네시아</a:t>
            </a:r>
            <a:endParaRPr lang="en-US" altLang="ko-KR" sz="2800" dirty="0" smtClean="0">
              <a:latin typeface="맑은 고딕" pitchFamily="50" charset="-127"/>
              <a:ea typeface="맑은 고딕" pitchFamily="50" charset="-127"/>
            </a:endParaRP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베트남전쟁 초기 경제적으로 가장 큰 영향을 받은 국가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태국</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필리핀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일본</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타이완</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모두 미군 기지가 있었던 국가</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 1960</a:t>
            </a:r>
            <a:r>
              <a:rPr lang="ko-KR" altLang="en-US" sz="2800" dirty="0" smtClean="0">
                <a:latin typeface="맑은 고딕" pitchFamily="50" charset="-127"/>
                <a:ea typeface="맑은 고딕" pitchFamily="50" charset="-127"/>
              </a:rPr>
              <a:t>년대 </a:t>
            </a:r>
            <a:r>
              <a:rPr lang="ko-KR" altLang="en-US" sz="2800" dirty="0" err="1" smtClean="0">
                <a:latin typeface="맑은 고딕" pitchFamily="50" charset="-127"/>
                <a:ea typeface="맑은 고딕" pitchFamily="50" charset="-127"/>
              </a:rPr>
              <a:t>중후반</a:t>
            </a:r>
            <a:r>
              <a:rPr lang="ko-KR" altLang="en-US" sz="2800" dirty="0" smtClean="0">
                <a:latin typeface="맑은 고딕" pitchFamily="50" charset="-127"/>
                <a:ea typeface="맑은 고딕" pitchFamily="50" charset="-127"/>
              </a:rPr>
              <a:t> 필리핀 </a:t>
            </a:r>
            <a:r>
              <a:rPr lang="en-US" altLang="ko-KR" sz="2800" dirty="0" smtClean="0">
                <a:latin typeface="맑은 고딕" pitchFamily="50" charset="-127"/>
                <a:ea typeface="맑은 고딕" pitchFamily="50" charset="-127"/>
              </a:rPr>
              <a:t>5.1%, </a:t>
            </a:r>
            <a:r>
              <a:rPr lang="ko-KR" altLang="en-US" sz="2800" dirty="0" smtClean="0">
                <a:latin typeface="맑은 고딕" pitchFamily="50" charset="-127"/>
                <a:ea typeface="맑은 고딕" pitchFamily="50" charset="-127"/>
              </a:rPr>
              <a:t>태국 </a:t>
            </a:r>
            <a:r>
              <a:rPr lang="en-US" altLang="ko-KR" sz="2800" dirty="0" smtClean="0">
                <a:latin typeface="맑은 고딕" pitchFamily="50" charset="-127"/>
                <a:ea typeface="맑은 고딕" pitchFamily="50" charset="-127"/>
              </a:rPr>
              <a:t>9.4%</a:t>
            </a:r>
            <a:r>
              <a:rPr lang="ko-KR" altLang="en-US" sz="2800" dirty="0" smtClean="0">
                <a:latin typeface="맑은 고딕" pitchFamily="50" charset="-127"/>
                <a:ea typeface="맑은 고딕" pitchFamily="50" charset="-127"/>
              </a:rPr>
              <a:t>의 경제성장률</a:t>
            </a:r>
            <a:endParaRPr lang="en-US" altLang="ko-KR" sz="2800" dirty="0" smtClean="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1800</TotalTime>
  <Words>1971</Words>
  <Application>Microsoft Office PowerPoint</Application>
  <PresentationFormat>화면 슬라이드 쇼(4:3)</PresentationFormat>
  <Paragraphs>232</Paragraphs>
  <Slides>37</Slides>
  <Notes>0</Notes>
  <HiddenSlides>0</HiddenSlides>
  <MMClips>0</MMClips>
  <ScaleCrop>false</ScaleCrop>
  <HeadingPairs>
    <vt:vector size="4" baseType="variant">
      <vt:variant>
        <vt:lpstr>테마</vt:lpstr>
      </vt:variant>
      <vt:variant>
        <vt:i4>1</vt:i4>
      </vt:variant>
      <vt:variant>
        <vt:lpstr>슬라이드 제목</vt:lpstr>
      </vt:variant>
      <vt:variant>
        <vt:i4>37</vt:i4>
      </vt:variant>
    </vt:vector>
  </HeadingPairs>
  <TitlesOfParts>
    <vt:vector size="38" baseType="lpstr">
      <vt:lpstr>기본 디자인</vt:lpstr>
      <vt:lpstr>PowerPoint 프레젠테이션</vt:lpstr>
      <vt:lpstr>연구의 계기</vt:lpstr>
      <vt:lpstr>세계사적 전기</vt:lpstr>
      <vt:lpstr>미국은 이길 수 있었을까?</vt:lpstr>
      <vt:lpstr>미국의 개입</vt:lpstr>
      <vt:lpstr>PowerPoint 프레젠테이션</vt:lpstr>
      <vt:lpstr>한국의 개입</vt:lpstr>
      <vt:lpstr>PowerPoint 프레젠테이션</vt:lpstr>
      <vt:lpstr>참전국</vt:lpstr>
      <vt:lpstr>베트남 전쟁과 한반도</vt:lpstr>
      <vt:lpstr>게다가 </vt:lpstr>
      <vt:lpstr>그러나…</vt:lpstr>
      <vt:lpstr>안보위기</vt:lpstr>
      <vt:lpstr>1968년의 안보위기</vt:lpstr>
      <vt:lpstr>이 위기는 무엇 때문?</vt:lpstr>
      <vt:lpstr>실제적 배경</vt:lpstr>
      <vt:lpstr>급증하는 남북간 충돌</vt:lpstr>
      <vt:lpstr>유엔군 사령관의 진단</vt:lpstr>
      <vt:lpstr>PowerPoint 프레젠테이션</vt:lpstr>
      <vt:lpstr>한국 정부의 공격적인 반 침투 전술</vt:lpstr>
      <vt:lpstr>PowerPoint 프레젠테이션</vt:lpstr>
      <vt:lpstr>적극적 보복의 이유</vt:lpstr>
      <vt:lpstr>어떻게 이러한 전술이 가능했을까?</vt:lpstr>
      <vt:lpstr>PowerPoint 프레젠테이션</vt:lpstr>
      <vt:lpstr>결과는? </vt:lpstr>
      <vt:lpstr>결과적으로</vt:lpstr>
      <vt:lpstr>So what? </vt:lpstr>
      <vt:lpstr>한국의 공헌</vt:lpstr>
      <vt:lpstr>닉슨의 등장</vt:lpstr>
      <vt:lpstr>1970년대 초 파병국들</vt:lpstr>
      <vt:lpstr>미국은 철수를 결정했는데 한국은?</vt:lpstr>
      <vt:lpstr>케난의 평가</vt:lpstr>
      <vt:lpstr>한국의 경우</vt:lpstr>
      <vt:lpstr>교훈</vt:lpstr>
      <vt:lpstr>그리고… 베트남 전쟁의 신화</vt:lpstr>
      <vt:lpstr>4가지 중요한 일</vt:lpstr>
      <vt:lpstr>악순환</vt:lpstr>
    </vt:vector>
  </TitlesOfParts>
  <Company>ㄴㅇ</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Myth:  Focusing on the 1968 Crisis</dc:title>
  <dc:creator>박태균교수님</dc:creator>
  <cp:lastModifiedBy>user</cp:lastModifiedBy>
  <cp:revision>75</cp:revision>
  <dcterms:created xsi:type="dcterms:W3CDTF">2007-09-09T13:18:53Z</dcterms:created>
  <dcterms:modified xsi:type="dcterms:W3CDTF">2015-11-19T06:46:56Z</dcterms:modified>
</cp:coreProperties>
</file>